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8"/>
  </p:notes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Lst>
  <p:sldSz cx="18288000" cy="10287000"/>
  <p:notesSz cx="6858000" cy="9144000"/>
  <p:embeddedFontLst>
    <p:embeddedFont>
      <p:font typeface="Playfair Display SC" charset="1" panose="00000500000000000000"/>
      <p:regular r:id="rId6"/>
    </p:embeddedFont>
    <p:embeddedFont>
      <p:font typeface="Playfair Display SC Bold" charset="1" panose="00000800000000000000"/>
      <p:regular r:id="rId7"/>
    </p:embeddedFont>
    <p:embeddedFont>
      <p:font typeface="Playfair Display SC Italics" charset="1" panose="00000500000000000000"/>
      <p:regular r:id="rId8"/>
    </p:embeddedFont>
    <p:embeddedFont>
      <p:font typeface="Playfair Display SC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Light" charset="1" panose="00000400000000000000"/>
      <p:regular r:id="rId14"/>
    </p:embeddedFont>
    <p:embeddedFont>
      <p:font typeface="Montserrat Light Bold" charset="1" panose="00000800000000000000"/>
      <p:regular r:id="rId15"/>
    </p:embeddedFont>
    <p:embeddedFont>
      <p:font typeface="Montserrat Light Italics" charset="1" panose="00000400000000000000"/>
      <p:regular r:id="rId16"/>
    </p:embeddedFont>
    <p:embeddedFont>
      <p:font typeface="Montserrat Light Bold Italics" charset="1" panose="00000800000000000000"/>
      <p:regular r:id="rId17"/>
    </p:embeddedFont>
    <p:embeddedFont>
      <p:font typeface="Open Sans Light" charset="1" panose="020B0306030504020204"/>
      <p:regular r:id="rId18"/>
    </p:embeddedFont>
    <p:embeddedFont>
      <p:font typeface="Open Sans Light Bold" charset="1" panose="020B0806030504020204"/>
      <p:regular r:id="rId19"/>
    </p:embeddedFont>
    <p:embeddedFont>
      <p:font typeface="Open Sans Light Italics" charset="1" panose="020B0306030504020204"/>
      <p:regular r:id="rId20"/>
    </p:embeddedFont>
    <p:embeddedFont>
      <p:font typeface="Open Sans Light Bold Italics" charset="1" panose="020B0806030504020204"/>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Montserrat Extra-Bold" charset="1" panose="00000900000000000000"/>
      <p:regular r:id="rId26"/>
    </p:embeddedFont>
    <p:embeddedFont>
      <p:font typeface="Montserrat Extra-Bold Bold" charset="1" panose="00000A00000000000000"/>
      <p:regular r:id="rId27"/>
    </p:embeddedFont>
    <p:embeddedFont>
      <p:font typeface="Montserrat Extra-Bold Italics" charset="1" panose="00000900000000000000"/>
      <p:regular r:id="rId28"/>
    </p:embeddedFont>
    <p:embeddedFont>
      <p:font typeface="Montserrat Extra-Bold Bold Italics" charset="1" panose="00000A00000000000000"/>
      <p:regular r:id="rId29"/>
    </p:embeddedFont>
    <p:embeddedFont>
      <p:font typeface="Montserrat" charset="1" panose="00000500000000000000"/>
      <p:regular r:id="rId30"/>
    </p:embeddedFont>
    <p:embeddedFont>
      <p:font typeface="Montserrat Bold" charset="1" panose="00000600000000000000"/>
      <p:regular r:id="rId31"/>
    </p:embeddedFont>
    <p:embeddedFont>
      <p:font typeface="Montserrat Italics" charset="1" panose="00000500000000000000"/>
      <p:regular r:id="rId32"/>
    </p:embeddedFont>
    <p:embeddedFont>
      <p:font typeface="Montserrat Bold Italics" charset="1" panose="000006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notesMasters/notesMaster1.xml" Type="http://schemas.openxmlformats.org/officeDocument/2006/relationships/notesMaster"/><Relationship Id="rId69" Target="theme/theme2.xml" Type="http://schemas.openxmlformats.org/officeDocument/2006/relationships/theme"/><Relationship Id="rId7" Target="fonts/font7.fntdata" Type="http://schemas.openxmlformats.org/officeDocument/2006/relationships/font"/><Relationship Id="rId70" Target="notesSlides/notesSlide1.xml" Type="http://schemas.openxmlformats.org/officeDocument/2006/relationships/notesSlide"/><Relationship Id="rId71" Target="notesSlides/notesSlide2.xml" Type="http://schemas.openxmlformats.org/officeDocument/2006/relationships/notesSlide"/><Relationship Id="rId72" Target="notesSlides/notesSlide3.xml" Type="http://schemas.openxmlformats.org/officeDocument/2006/relationships/notesSlide"/><Relationship Id="rId73" Target="notesSlides/notesSlide4.xml" Type="http://schemas.openxmlformats.org/officeDocument/2006/relationships/notesSlide"/><Relationship Id="rId74" Target="notesSlides/notesSlide5.xml" Type="http://schemas.openxmlformats.org/officeDocument/2006/relationships/notesSlide"/><Relationship Id="rId75" Target="notesSlides/notesSlide6.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An auction is generally an event in which goods are sold to the highest bidder.</a:t>
            </a:r>
          </a:p>
          <a:p>
            <a:r>
              <a:rPr lang="en-US"/>
              <a:t/>
            </a:r>
          </a:p>
          <a:p>
            <a:r>
              <a:rPr lang="en-US"/>
              <a:t>numerous kinds of commodities, ranging from</a:t>
            </a:r>
          </a:p>
          <a:p>
            <a:r>
              <a:rPr lang="en-US"/>
              <a:t>tobacco, fish, and fresh flowers to scrap metal and gold bullion, are sold by</a:t>
            </a:r>
          </a:p>
          <a:p>
            <a:r>
              <a:rPr lang="en-US"/>
              <a:t>means of auctions.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
            </a:r>
          </a:p>
          <a:p>
            <a:r>
              <a:rPr lang="en-US"/>
              <a:t>Game theory is the study of mathematical models of strategic interactions among rational agents.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 combinatorial auction two or more auctioned items can be complementary or substitutable to each other ; </a:t>
            </a:r>
          </a:p>
          <a:p>
            <a:r>
              <a:rPr lang="en-US"/>
              <a:t/>
            </a:r>
          </a:p>
          <a:p>
            <a:r>
              <a:rPr lang="en-US"/>
              <a:t>The items are complementary to each other when value of a bundle of the two items, g({i,j}, is higher than sum of their individual values. and substituble if their sum is lower.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Berhault on single-round combinatorial auctions :</a:t>
            </a:r>
          </a:p>
          <a:p>
            <a:r>
              <a:rPr lang="en-US"/>
              <a:t>       - Tree-combination : In which the agent builds a tree combination consisting of all the possible outcomes, then it selects the action that leads to the highest and most beneficial bundle.</a:t>
            </a:r>
          </a:p>
          <a:p>
            <a:r>
              <a:rPr lang="en-US"/>
              <a:t>           - Smart-combination : Bidding on all bundles that contain only one or two targets.</a:t>
            </a:r>
          </a:p>
          <a:p>
            <a:r>
              <a:rPr lang="en-US"/>
              <a:t>          - Greedy :  Each player chooses some optimal bid for the next round, assuming that the other players merely repeat their previous bid.</a:t>
            </a:r>
          </a:p>
          <a:p>
            <a:r>
              <a:rPr lang="en-US"/>
              <a:t>              - Graph cut : This strategy has been said to be the most effective, where the original graph containing all options is cut in parts to create smaller graphs mainly for energy minimization and easier processing. </a:t>
            </a:r>
          </a:p>
          <a:p>
            <a:r>
              <a:rPr lang="en-US"/>
              <a:t/>
            </a:r>
          </a:p>
          <a:p>
            <a:r>
              <a:rPr lang="en-US"/>
              <a:t>Schwind insight on multirounded combinatorial auction mainly consists of comparing agressive biding agents  and smooth biding agents and demonstrated that an agressive impatient bidder preferred to bid high prices to quickly make resources accessible to themselves and at times can choose their bids for the next round assuming that other players will merely repeat their previous bid.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As results to this transaction, the agent1 has successfully sold to agent2 two vintage tables ans has 8 less vintage chairs . It's also worth mentionning that to do the math we have opted for the Cplex library. To properly showcase that the auction has ended, on the auction server's side we receive a "Reached a terminal state" message.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If there is one good, there's going to be only one bundle. If there is two, we will have a bundle of each good and one bundle containing both of the goods, hence the 3 bundles, and so 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6.png" Type="http://schemas.openxmlformats.org/officeDocument/2006/relationships/image"/><Relationship Id="rId4" Target="../media/image3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https://www.newworldencyclopedia.org/entry/Ancient_Greece" TargetMode="External" Type="http://schemas.openxmlformats.org/officeDocument/2006/relationships/hyperlink"/><Relationship Id="rId3" Target="../media/image12.png" Type="http://schemas.openxmlformats.org/officeDocument/2006/relationships/image"/><Relationship Id="rId4"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notesSlides/notesSlide2.xml" Type="http://schemas.openxmlformats.org/officeDocument/2006/relationships/notesSlide"/><Relationship Id="rId3" Target="https://en.wikipedia.org/wiki/Common_value_auction" TargetMode="External" Type="http://schemas.openxmlformats.org/officeDocument/2006/relationships/hyperlink"/><Relationship Id="rId4" Target="https://en.wikipedia.org/wiki/Common_value_auction" TargetMode="External" Type="http://schemas.openxmlformats.org/officeDocument/2006/relationships/hyperlink"/><Relationship Id="rId5" Target="https://en.wikipedia.org/wiki/Common_value_auction" TargetMode="External" Type="http://schemas.openxmlformats.org/officeDocument/2006/relationships/hyperlink"/><Relationship Id="rId6" Target="https://en.wikipedia.org/wiki/Common_value_auction" TargetMode="External" Type="http://schemas.openxmlformats.org/officeDocument/2006/relationships/hyperlink"/><Relationship Id="rId7" Target="https://en.wikipedia.org/wiki/Common_value_auction" TargetMode="External" Type="http://schemas.openxmlformats.org/officeDocument/2006/relationships/hyperlink"/><Relationship Id="rId8" Target="https://en.wikipedia.org/wiki/Common_value_auction" TargetMode="External" Type="http://schemas.openxmlformats.org/officeDocument/2006/relationships/hyperlink"/><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AutoShape 2" id="2"/>
          <p:cNvSpPr/>
          <p:nvPr/>
        </p:nvSpPr>
        <p:spPr>
          <a:xfrm rot="2700000">
            <a:off x="-8438085" y="4977100"/>
            <a:ext cx="25783492" cy="9586163"/>
          </a:xfrm>
          <a:prstGeom prst="rect">
            <a:avLst/>
          </a:prstGeom>
          <a:solidFill>
            <a:srgbClr val="545454">
              <a:alpha val="3922"/>
            </a:srgbClr>
          </a:solidFill>
        </p:spPr>
      </p:sp>
      <p:sp>
        <p:nvSpPr>
          <p:cNvPr name="AutoShape 3" id="3"/>
          <p:cNvSpPr/>
          <p:nvPr/>
        </p:nvSpPr>
        <p:spPr>
          <a:xfrm rot="-1753206">
            <a:off x="-6875406" y="-3764381"/>
            <a:ext cx="25783492" cy="9586163"/>
          </a:xfrm>
          <a:prstGeom prst="rect">
            <a:avLst/>
          </a:prstGeom>
          <a:solidFill>
            <a:srgbClr val="545454">
              <a:alpha val="3922"/>
            </a:srgbClr>
          </a:solidFill>
        </p:spPr>
      </p:sp>
      <p:grpSp>
        <p:nvGrpSpPr>
          <p:cNvPr name="Group 4" id="4"/>
          <p:cNvGrpSpPr/>
          <p:nvPr/>
        </p:nvGrpSpPr>
        <p:grpSpPr>
          <a:xfrm rot="0">
            <a:off x="4117690" y="2866207"/>
            <a:ext cx="10052619" cy="5257576"/>
            <a:chOff x="0" y="0"/>
            <a:chExt cx="13403492" cy="7010101"/>
          </a:xfrm>
        </p:grpSpPr>
        <p:sp>
          <p:nvSpPr>
            <p:cNvPr name="TextBox 5" id="5"/>
            <p:cNvSpPr txBox="true"/>
            <p:nvPr/>
          </p:nvSpPr>
          <p:spPr>
            <a:xfrm rot="0">
              <a:off x="0" y="2183967"/>
              <a:ext cx="13403492" cy="3338546"/>
            </a:xfrm>
            <a:prstGeom prst="rect">
              <a:avLst/>
            </a:prstGeom>
          </p:spPr>
          <p:txBody>
            <a:bodyPr anchor="t" rtlCol="false" tIns="0" lIns="0" bIns="0" rIns="0">
              <a:spAutoFit/>
            </a:bodyPr>
            <a:lstStyle/>
            <a:p>
              <a:pPr algn="ctr">
                <a:lnSpc>
                  <a:spcPts val="6429"/>
                </a:lnSpc>
              </a:pPr>
              <a:r>
                <a:rPr lang="en-US" sz="6366" spc="190">
                  <a:solidFill>
                    <a:srgbClr val="7D133D"/>
                  </a:solidFill>
                  <a:latin typeface="Playfair Display SC"/>
                </a:rPr>
                <a:t> Auctions and General auction players</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503091" y="0"/>
              <a:ext cx="2771280" cy="2788709"/>
            </a:xfrm>
            <a:prstGeom prst="rect">
              <a:avLst/>
            </a:prstGeom>
          </p:spPr>
        </p:pic>
        <p:sp>
          <p:nvSpPr>
            <p:cNvPr name="TextBox 7" id="7"/>
            <p:cNvSpPr txBox="true"/>
            <p:nvPr/>
          </p:nvSpPr>
          <p:spPr>
            <a:xfrm rot="0">
              <a:off x="861878" y="664569"/>
              <a:ext cx="11679736" cy="589793"/>
            </a:xfrm>
            <a:prstGeom prst="rect">
              <a:avLst/>
            </a:prstGeom>
          </p:spPr>
          <p:txBody>
            <a:bodyPr anchor="t" rtlCol="false" tIns="0" lIns="0" bIns="0" rIns="0">
              <a:spAutoFit/>
            </a:bodyPr>
            <a:lstStyle/>
            <a:p>
              <a:pPr algn="ctr">
                <a:lnSpc>
                  <a:spcPts val="3706"/>
                </a:lnSpc>
              </a:pPr>
              <a:r>
                <a:rPr lang="en-US" sz="2647" spc="344">
                  <a:solidFill>
                    <a:srgbClr val="7D133D"/>
                  </a:solidFill>
                  <a:latin typeface="Montserrat Light"/>
                </a:rPr>
                <a:t>PRESENTING</a:t>
              </a:r>
            </a:p>
          </p:txBody>
        </p:sp>
        <p:sp>
          <p:nvSpPr>
            <p:cNvPr name="TextBox 8" id="8"/>
            <p:cNvSpPr txBox="true"/>
            <p:nvPr/>
          </p:nvSpPr>
          <p:spPr>
            <a:xfrm rot="0">
              <a:off x="861878" y="6526015"/>
              <a:ext cx="11679736" cy="484086"/>
            </a:xfrm>
            <a:prstGeom prst="rect">
              <a:avLst/>
            </a:prstGeom>
          </p:spPr>
          <p:txBody>
            <a:bodyPr anchor="t" rtlCol="false" tIns="0" lIns="0" bIns="0" rIns="0">
              <a:spAutoFit/>
            </a:bodyPr>
            <a:lstStyle/>
            <a:p>
              <a:pPr algn="ctr">
                <a:lnSpc>
                  <a:spcPts val="3088"/>
                </a:lnSpc>
              </a:pPr>
              <a:r>
                <a:rPr lang="en-US" sz="2206" spc="286">
                  <a:solidFill>
                    <a:srgbClr val="7D133D"/>
                  </a:solidFill>
                  <a:latin typeface="Montserrat Light"/>
                </a:rPr>
                <a:t>BY IKRAME GHAFRANE</a:t>
              </a:r>
            </a:p>
          </p:txBody>
        </p:sp>
      </p:grpSp>
      <p:pic>
        <p:nvPicPr>
          <p:cNvPr name="Picture 9" id="9"/>
          <p:cNvPicPr>
            <a:picLocks noChangeAspect="true"/>
          </p:cNvPicPr>
          <p:nvPr/>
        </p:nvPicPr>
        <p:blipFill>
          <a:blip r:embed="rId4">
            <a:alphaModFix amt="75000"/>
          </a:blip>
          <a:srcRect l="0" t="0" r="0" b="0"/>
          <a:stretch>
            <a:fillRect/>
          </a:stretch>
        </p:blipFill>
        <p:spPr>
          <a:xfrm flipH="false" flipV="false" rot="0">
            <a:off x="15646808" y="702572"/>
            <a:ext cx="1612492" cy="1612492"/>
          </a:xfrm>
          <a:prstGeom prst="rect">
            <a:avLst/>
          </a:prstGeom>
        </p:spPr>
      </p:pic>
      <p:pic>
        <p:nvPicPr>
          <p:cNvPr name="Picture 10" id="10"/>
          <p:cNvPicPr>
            <a:picLocks noChangeAspect="true"/>
          </p:cNvPicPr>
          <p:nvPr/>
        </p:nvPicPr>
        <p:blipFill>
          <a:blip r:embed="rId5"/>
          <a:srcRect l="8537" t="0" r="0" b="0"/>
          <a:stretch>
            <a:fillRect/>
          </a:stretch>
        </p:blipFill>
        <p:spPr>
          <a:xfrm flipH="false" flipV="false" rot="0">
            <a:off x="1028700" y="1028700"/>
            <a:ext cx="1089117" cy="1679859"/>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bg>
      <p:bgPr>
        <a:solidFill>
          <a:srgbClr val="FAF7ED"/>
        </a:solidFill>
      </p:bgPr>
    </p:bg>
    <p:spTree>
      <p:nvGrpSpPr>
        <p:cNvPr id="1" name=""/>
        <p:cNvGrpSpPr/>
        <p:nvPr/>
      </p:nvGrpSpPr>
      <p:grpSpPr>
        <a:xfrm>
          <a:off x="0" y="0"/>
          <a:ext cx="0" cy="0"/>
          <a:chOff x="0" y="0"/>
          <a:chExt cx="0" cy="0"/>
        </a:xfrm>
      </p:grpSpPr>
      <p:sp>
        <p:nvSpPr>
          <p:cNvPr name="AutoShape 2" id="2"/>
          <p:cNvSpPr/>
          <p:nvPr/>
        </p:nvSpPr>
        <p:spPr>
          <a:xfrm rot="0">
            <a:off x="1047750" y="0"/>
            <a:ext cx="16211550" cy="11489573"/>
          </a:xfrm>
          <a:prstGeom prst="rect">
            <a:avLst/>
          </a:prstGeom>
          <a:solidFill>
            <a:srgbClr val="A67C52">
              <a:alpha val="80000"/>
            </a:srgbClr>
          </a:solidFill>
        </p:spPr>
      </p:sp>
      <p:sp>
        <p:nvSpPr>
          <p:cNvPr name="TextBox 3" id="3"/>
          <p:cNvSpPr txBox="true"/>
          <p:nvPr/>
        </p:nvSpPr>
        <p:spPr>
          <a:xfrm rot="0">
            <a:off x="2314651" y="3532408"/>
            <a:ext cx="12838159" cy="388620"/>
          </a:xfrm>
          <a:prstGeom prst="rect">
            <a:avLst/>
          </a:prstGeom>
        </p:spPr>
        <p:txBody>
          <a:bodyPr anchor="t" rtlCol="false" tIns="0" lIns="0" bIns="0" rIns="0">
            <a:spAutoFit/>
          </a:bodyPr>
          <a:lstStyle/>
          <a:p>
            <a:pPr>
              <a:lnSpc>
                <a:spcPts val="2940"/>
              </a:lnSpc>
            </a:pPr>
            <a:r>
              <a:rPr lang="en-US" sz="3000" spc="165">
                <a:solidFill>
                  <a:srgbClr val="EFE9E3"/>
                </a:solidFill>
                <a:latin typeface="Montserrat Extra-Bold Italics"/>
              </a:rPr>
              <a:t>WHAT IS A COMBINATORIAL AUCTION</a:t>
            </a:r>
          </a:p>
        </p:txBody>
      </p:sp>
      <p:sp>
        <p:nvSpPr>
          <p:cNvPr name="TextBox 4" id="4"/>
          <p:cNvSpPr txBox="true"/>
          <p:nvPr/>
        </p:nvSpPr>
        <p:spPr>
          <a:xfrm rot="0">
            <a:off x="3992204" y="5095875"/>
            <a:ext cx="10322641" cy="1407795"/>
          </a:xfrm>
          <a:prstGeom prst="rect">
            <a:avLst/>
          </a:prstGeom>
        </p:spPr>
        <p:txBody>
          <a:bodyPr anchor="t" rtlCol="false" tIns="0" lIns="0" bIns="0" rIns="0">
            <a:spAutoFit/>
          </a:bodyPr>
          <a:lstStyle/>
          <a:p>
            <a:pPr algn="just">
              <a:lnSpc>
                <a:spcPts val="3779"/>
              </a:lnSpc>
            </a:pPr>
            <a:r>
              <a:rPr lang="en-US" sz="2699">
                <a:solidFill>
                  <a:srgbClr val="000000"/>
                </a:solidFill>
                <a:latin typeface="Montserrat"/>
              </a:rPr>
              <a:t>Combinatorial auctions are auctions in which bidders bid on bundles, instead of on individual items in hopes to bid on the most beneficial of bundles. </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AF7ED"/>
        </a:solidFill>
      </p:bgPr>
    </p:bg>
    <p:spTree>
      <p:nvGrpSpPr>
        <p:cNvPr id="1" name=""/>
        <p:cNvGrpSpPr/>
        <p:nvPr/>
      </p:nvGrpSpPr>
      <p:grpSpPr>
        <a:xfrm>
          <a:off x="0" y="0"/>
          <a:ext cx="0" cy="0"/>
          <a:chOff x="0" y="0"/>
          <a:chExt cx="0" cy="0"/>
        </a:xfrm>
      </p:grpSpPr>
      <p:sp>
        <p:nvSpPr>
          <p:cNvPr name="AutoShape 2" id="2"/>
          <p:cNvSpPr/>
          <p:nvPr/>
        </p:nvSpPr>
        <p:spPr>
          <a:xfrm rot="0">
            <a:off x="1028700" y="-601287"/>
            <a:ext cx="17259300" cy="11489573"/>
          </a:xfrm>
          <a:prstGeom prst="rect">
            <a:avLst/>
          </a:prstGeom>
          <a:solidFill>
            <a:srgbClr val="A67C52">
              <a:alpha val="80000"/>
            </a:srgbClr>
          </a:solidFill>
        </p:spPr>
      </p:sp>
      <p:sp>
        <p:nvSpPr>
          <p:cNvPr name="TextBox 3" id="3"/>
          <p:cNvSpPr txBox="true"/>
          <p:nvPr/>
        </p:nvSpPr>
        <p:spPr>
          <a:xfrm rot="0">
            <a:off x="2539842" y="1978884"/>
            <a:ext cx="12468143" cy="388620"/>
          </a:xfrm>
          <a:prstGeom prst="rect">
            <a:avLst/>
          </a:prstGeom>
        </p:spPr>
        <p:txBody>
          <a:bodyPr anchor="t" rtlCol="false" tIns="0" lIns="0" bIns="0" rIns="0">
            <a:spAutoFit/>
          </a:bodyPr>
          <a:lstStyle/>
          <a:p>
            <a:pPr>
              <a:lnSpc>
                <a:spcPts val="2940"/>
              </a:lnSpc>
            </a:pPr>
            <a:r>
              <a:rPr lang="en-US" sz="3000" spc="165">
                <a:solidFill>
                  <a:srgbClr val="EFE9E3"/>
                </a:solidFill>
                <a:latin typeface="Montserrat Extra-Bold Italics"/>
              </a:rPr>
              <a:t>BIDDING STRATEGIES</a:t>
            </a:r>
          </a:p>
        </p:txBody>
      </p:sp>
      <p:sp>
        <p:nvSpPr>
          <p:cNvPr name="TextBox 4" id="4"/>
          <p:cNvSpPr txBox="true"/>
          <p:nvPr/>
        </p:nvSpPr>
        <p:spPr>
          <a:xfrm rot="0">
            <a:off x="2539842" y="2996154"/>
            <a:ext cx="6657946" cy="3051175"/>
          </a:xfrm>
          <a:prstGeom prst="rect">
            <a:avLst/>
          </a:prstGeom>
        </p:spPr>
        <p:txBody>
          <a:bodyPr anchor="t" rtlCol="false" tIns="0" lIns="0" bIns="0" rIns="0">
            <a:spAutoFit/>
          </a:bodyPr>
          <a:lstStyle/>
          <a:p>
            <a:pPr algn="ctr">
              <a:lnSpc>
                <a:spcPts val="3499"/>
              </a:lnSpc>
            </a:pPr>
            <a:r>
              <a:rPr lang="en-US" sz="2499">
                <a:solidFill>
                  <a:srgbClr val="000000"/>
                </a:solidFill>
                <a:latin typeface="Open Sans Light Bold"/>
              </a:rPr>
              <a:t>Berhault on single-round combinatorial auctions :</a:t>
            </a:r>
          </a:p>
          <a:p>
            <a:pPr algn="ctr">
              <a:lnSpc>
                <a:spcPts val="3499"/>
              </a:lnSpc>
            </a:pPr>
            <a:r>
              <a:rPr lang="en-US" sz="2499">
                <a:solidFill>
                  <a:srgbClr val="000000"/>
                </a:solidFill>
                <a:latin typeface="Open Sans Light"/>
              </a:rPr>
              <a:t>- Tree-combination</a:t>
            </a:r>
          </a:p>
          <a:p>
            <a:pPr algn="ctr">
              <a:lnSpc>
                <a:spcPts val="3499"/>
              </a:lnSpc>
            </a:pPr>
            <a:r>
              <a:rPr lang="en-US" sz="2499">
                <a:solidFill>
                  <a:srgbClr val="000000"/>
                </a:solidFill>
                <a:latin typeface="Open Sans Light"/>
              </a:rPr>
              <a:t>- Smart-combination</a:t>
            </a:r>
          </a:p>
          <a:p>
            <a:pPr algn="ctr">
              <a:lnSpc>
                <a:spcPts val="3499"/>
              </a:lnSpc>
            </a:pPr>
            <a:r>
              <a:rPr lang="en-US" sz="2499">
                <a:solidFill>
                  <a:srgbClr val="000000"/>
                </a:solidFill>
                <a:latin typeface="Open Sans Light"/>
              </a:rPr>
              <a:t>- Greedy</a:t>
            </a:r>
          </a:p>
          <a:p>
            <a:pPr algn="ctr">
              <a:lnSpc>
                <a:spcPts val="3499"/>
              </a:lnSpc>
            </a:pPr>
            <a:r>
              <a:rPr lang="en-US" sz="2499">
                <a:solidFill>
                  <a:srgbClr val="000000"/>
                </a:solidFill>
                <a:latin typeface="Open Sans Light"/>
              </a:rPr>
              <a:t>- Graph cut</a:t>
            </a:r>
          </a:p>
          <a:p>
            <a:pPr algn="ctr">
              <a:lnSpc>
                <a:spcPts val="3499"/>
              </a:lnSpc>
            </a:pPr>
          </a:p>
        </p:txBody>
      </p:sp>
      <p:sp>
        <p:nvSpPr>
          <p:cNvPr name="TextBox 5" id="5"/>
          <p:cNvSpPr txBox="true"/>
          <p:nvPr/>
        </p:nvSpPr>
        <p:spPr>
          <a:xfrm rot="0">
            <a:off x="9661712" y="2996154"/>
            <a:ext cx="7597588" cy="1736725"/>
          </a:xfrm>
          <a:prstGeom prst="rect">
            <a:avLst/>
          </a:prstGeom>
        </p:spPr>
        <p:txBody>
          <a:bodyPr anchor="t" rtlCol="false" tIns="0" lIns="0" bIns="0" rIns="0">
            <a:spAutoFit/>
          </a:bodyPr>
          <a:lstStyle/>
          <a:p>
            <a:pPr algn="ctr">
              <a:lnSpc>
                <a:spcPts val="3499"/>
              </a:lnSpc>
            </a:pPr>
            <a:r>
              <a:rPr lang="en-US" sz="2499">
                <a:solidFill>
                  <a:srgbClr val="000000"/>
                </a:solidFill>
                <a:latin typeface="Open Sans Light Bold"/>
              </a:rPr>
              <a:t>Schwind on  multirounded combinatorial auction :</a:t>
            </a:r>
          </a:p>
          <a:p>
            <a:pPr algn="ctr">
              <a:lnSpc>
                <a:spcPts val="3499"/>
              </a:lnSpc>
            </a:pPr>
            <a:r>
              <a:rPr lang="en-US" sz="2499">
                <a:solidFill>
                  <a:srgbClr val="000000"/>
                </a:solidFill>
                <a:latin typeface="Open Sans Light"/>
              </a:rPr>
              <a:t>- Agressive biding agent</a:t>
            </a:r>
          </a:p>
          <a:p>
            <a:pPr algn="ctr">
              <a:lnSpc>
                <a:spcPts val="3499"/>
              </a:lnSpc>
            </a:pPr>
            <a:r>
              <a:rPr lang="en-US" sz="2499">
                <a:solidFill>
                  <a:srgbClr val="000000"/>
                </a:solidFill>
                <a:latin typeface="Open Sans Light"/>
              </a:rPr>
              <a:t>- Smooth biding agent</a:t>
            </a:r>
          </a:p>
        </p:txBody>
      </p:sp>
      <p:sp>
        <p:nvSpPr>
          <p:cNvPr name="TextBox 6" id="6"/>
          <p:cNvSpPr txBox="true"/>
          <p:nvPr/>
        </p:nvSpPr>
        <p:spPr>
          <a:xfrm rot="0">
            <a:off x="5611626" y="6675344"/>
            <a:ext cx="7172325" cy="1298575"/>
          </a:xfrm>
          <a:prstGeom prst="rect">
            <a:avLst/>
          </a:prstGeom>
        </p:spPr>
        <p:txBody>
          <a:bodyPr anchor="t" rtlCol="false" tIns="0" lIns="0" bIns="0" rIns="0">
            <a:spAutoFit/>
          </a:bodyPr>
          <a:lstStyle/>
          <a:p>
            <a:pPr algn="ctr">
              <a:lnSpc>
                <a:spcPts val="3499"/>
              </a:lnSpc>
            </a:pPr>
            <a:r>
              <a:rPr lang="en-US" sz="2499">
                <a:solidFill>
                  <a:srgbClr val="000000"/>
                </a:solidFill>
                <a:latin typeface="Open Sans Light Bold"/>
              </a:rPr>
              <a:t>N. An on single round combinatorial auction :</a:t>
            </a:r>
          </a:p>
          <a:p>
            <a:pPr algn="ctr">
              <a:lnSpc>
                <a:spcPts val="3499"/>
              </a:lnSpc>
            </a:pPr>
            <a:r>
              <a:rPr lang="en-US" sz="2499">
                <a:solidFill>
                  <a:srgbClr val="000000"/>
                </a:solidFill>
                <a:latin typeface="Open Sans Light"/>
              </a:rPr>
              <a:t>- Internal based strategy</a:t>
            </a:r>
          </a:p>
          <a:p>
            <a:pPr algn="ctr">
              <a:lnSpc>
                <a:spcPts val="3499"/>
              </a:lnSpc>
            </a:pPr>
            <a:r>
              <a:rPr lang="en-US" sz="2499">
                <a:solidFill>
                  <a:srgbClr val="000000"/>
                </a:solidFill>
                <a:latin typeface="Open Sans Light"/>
              </a:rPr>
              <a:t>- Competition based strategy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AutoShape 2" id="2"/>
          <p:cNvSpPr/>
          <p:nvPr/>
        </p:nvSpPr>
        <p:spPr>
          <a:xfrm rot="0">
            <a:off x="0" y="3203333"/>
            <a:ext cx="18288000" cy="7083667"/>
          </a:xfrm>
          <a:prstGeom prst="rect">
            <a:avLst/>
          </a:prstGeom>
          <a:solidFill>
            <a:srgbClr val="A67C52">
              <a:alpha val="80000"/>
            </a:srgbClr>
          </a:solidFill>
        </p:spPr>
      </p:sp>
      <p:sp>
        <p:nvSpPr>
          <p:cNvPr name="TextBox 3" id="3"/>
          <p:cNvSpPr txBox="true"/>
          <p:nvPr/>
        </p:nvSpPr>
        <p:spPr>
          <a:xfrm rot="0">
            <a:off x="739857" y="1920913"/>
            <a:ext cx="14388749" cy="388620"/>
          </a:xfrm>
          <a:prstGeom prst="rect">
            <a:avLst/>
          </a:prstGeom>
        </p:spPr>
        <p:txBody>
          <a:bodyPr anchor="t" rtlCol="false" tIns="0" lIns="0" bIns="0" rIns="0">
            <a:spAutoFit/>
          </a:bodyPr>
          <a:lstStyle/>
          <a:p>
            <a:pPr algn="ctr">
              <a:lnSpc>
                <a:spcPts val="2940"/>
              </a:lnSpc>
            </a:pPr>
            <a:r>
              <a:rPr lang="en-US" sz="3000" spc="165">
                <a:solidFill>
                  <a:srgbClr val="A67C52"/>
                </a:solidFill>
                <a:latin typeface="Montserrat Extra-Bold Italics"/>
              </a:rPr>
              <a:t>DEEPER INSIGHT ON N. AN STRATEGIES</a:t>
            </a:r>
          </a:p>
        </p:txBody>
      </p:sp>
      <p:sp>
        <p:nvSpPr>
          <p:cNvPr name="TextBox 4" id="4"/>
          <p:cNvSpPr txBox="true"/>
          <p:nvPr/>
        </p:nvSpPr>
        <p:spPr>
          <a:xfrm rot="0">
            <a:off x="739857" y="4703642"/>
            <a:ext cx="16873747" cy="3997325"/>
          </a:xfrm>
          <a:prstGeom prst="rect">
            <a:avLst/>
          </a:prstGeom>
        </p:spPr>
        <p:txBody>
          <a:bodyPr anchor="t" rtlCol="false" tIns="0" lIns="0" bIns="0" rIns="0">
            <a:spAutoFit/>
          </a:bodyPr>
          <a:lstStyle/>
          <a:p>
            <a:pPr>
              <a:lnSpc>
                <a:spcPts val="3999"/>
              </a:lnSpc>
            </a:pPr>
            <a:r>
              <a:rPr lang="en-US" sz="2499" spc="137">
                <a:solidFill>
                  <a:srgbClr val="000000"/>
                </a:solidFill>
                <a:latin typeface="Montserrat Bold"/>
              </a:rPr>
              <a:t>Internal-based strategy (INT):</a:t>
            </a:r>
            <a:r>
              <a:rPr lang="en-US" sz="2499" spc="137">
                <a:solidFill>
                  <a:srgbClr val="000000"/>
                </a:solidFill>
                <a:latin typeface="Montserrat"/>
              </a:rPr>
              <a:t> With internal-based strategy, agents will only consider their own values to choose bundles.</a:t>
            </a:r>
          </a:p>
          <a:p>
            <a:pPr>
              <a:lnSpc>
                <a:spcPts val="3999"/>
              </a:lnSpc>
            </a:pPr>
          </a:p>
          <a:p>
            <a:pPr>
              <a:lnSpc>
                <a:spcPts val="3999"/>
              </a:lnSpc>
            </a:pPr>
            <a:r>
              <a:rPr lang="en-US" sz="2499" spc="137">
                <a:solidFill>
                  <a:srgbClr val="000000"/>
                </a:solidFill>
                <a:latin typeface="Montserrat Bold"/>
              </a:rPr>
              <a:t>Competition-based strategy I (COMP I) </a:t>
            </a:r>
            <a:r>
              <a:rPr lang="en-US" sz="2499" spc="137">
                <a:solidFill>
                  <a:srgbClr val="000000"/>
                </a:solidFill>
                <a:latin typeface="Montserrat"/>
              </a:rPr>
              <a:t>: With COMP1, we compare the value of the actual bidder in the bundle with the sum of average values of bundle's items for other bidders.</a:t>
            </a:r>
          </a:p>
          <a:p>
            <a:pPr>
              <a:lnSpc>
                <a:spcPts val="3999"/>
              </a:lnSpc>
            </a:pPr>
          </a:p>
          <a:p>
            <a:pPr>
              <a:lnSpc>
                <a:spcPts val="3999"/>
              </a:lnSpc>
            </a:pPr>
            <a:r>
              <a:rPr lang="en-US" sz="2499" spc="137">
                <a:solidFill>
                  <a:srgbClr val="000000"/>
                </a:solidFill>
                <a:latin typeface="Montserrat Bold"/>
              </a:rPr>
              <a:t>Competition-based strategy II (COMP II) :</a:t>
            </a:r>
            <a:r>
              <a:rPr lang="en-US" sz="2499" spc="137">
                <a:solidFill>
                  <a:srgbClr val="000000"/>
                </a:solidFill>
                <a:latin typeface="Montserrat"/>
              </a:rPr>
              <a:t> With COMP2 we compare the value of each item for the actual bidder with the average value of each item for other agents</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65579" y="384225"/>
            <a:ext cx="2211091" cy="2527201"/>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1028700" y="1104900"/>
            <a:ext cx="9839070" cy="479017"/>
          </a:xfrm>
          <a:prstGeom prst="rect">
            <a:avLst/>
          </a:prstGeom>
        </p:spPr>
        <p:txBody>
          <a:bodyPr anchor="t" rtlCol="false" tIns="0" lIns="0" bIns="0" rIns="0">
            <a:spAutoFit/>
          </a:bodyPr>
          <a:lstStyle/>
          <a:p>
            <a:pPr>
              <a:lnSpc>
                <a:spcPts val="3759"/>
              </a:lnSpc>
            </a:pPr>
            <a:r>
              <a:rPr lang="en-US" sz="3722" spc="111">
                <a:solidFill>
                  <a:srgbClr val="7D133D"/>
                </a:solidFill>
                <a:latin typeface="Playfair Display SC"/>
              </a:rPr>
              <a:t>II- General Auction Handling System</a:t>
            </a:r>
          </a:p>
        </p:txBody>
      </p:sp>
      <p:grpSp>
        <p:nvGrpSpPr>
          <p:cNvPr name="Group 3" id="3"/>
          <p:cNvGrpSpPr/>
          <p:nvPr/>
        </p:nvGrpSpPr>
        <p:grpSpPr>
          <a:xfrm rot="0">
            <a:off x="2002592" y="2229482"/>
            <a:ext cx="13543393" cy="2391352"/>
            <a:chOff x="0" y="0"/>
            <a:chExt cx="18057857" cy="3188470"/>
          </a:xfrm>
        </p:grpSpPr>
        <p:sp>
          <p:nvSpPr>
            <p:cNvPr name="TextBox 4" id="4"/>
            <p:cNvSpPr txBox="true"/>
            <p:nvPr/>
          </p:nvSpPr>
          <p:spPr>
            <a:xfrm rot="0">
              <a:off x="0" y="57150"/>
              <a:ext cx="17514554" cy="502984"/>
            </a:xfrm>
            <a:prstGeom prst="rect">
              <a:avLst/>
            </a:prstGeom>
          </p:spPr>
          <p:txBody>
            <a:bodyPr anchor="t" rtlCol="false" tIns="0" lIns="0" bIns="0" rIns="0">
              <a:spAutoFit/>
            </a:bodyPr>
            <a:lstStyle/>
            <a:p>
              <a:pPr>
                <a:lnSpc>
                  <a:spcPts val="2832"/>
                </a:lnSpc>
              </a:pPr>
              <a:r>
                <a:rPr lang="en-US" sz="2804" spc="84">
                  <a:solidFill>
                    <a:srgbClr val="7D133D"/>
                  </a:solidFill>
                  <a:latin typeface="Playfair Display SC"/>
                </a:rPr>
                <a:t>1-Running the auction server</a:t>
              </a:r>
              <a:r>
                <a:rPr lang="en-US" sz="2804" spc="84">
                  <a:solidFill>
                    <a:srgbClr val="7D133D"/>
                  </a:solidFill>
                  <a:latin typeface="Playfair Display SC"/>
                </a:rPr>
                <a:t> </a:t>
              </a:r>
            </a:p>
          </p:txBody>
        </p:sp>
        <p:sp>
          <p:nvSpPr>
            <p:cNvPr name="TextBox 5" id="5"/>
            <p:cNvSpPr txBox="true"/>
            <p:nvPr/>
          </p:nvSpPr>
          <p:spPr>
            <a:xfrm rot="0">
              <a:off x="0" y="1381895"/>
              <a:ext cx="18057857" cy="1806575"/>
            </a:xfrm>
            <a:prstGeom prst="rect">
              <a:avLst/>
            </a:prstGeom>
          </p:spPr>
          <p:txBody>
            <a:bodyPr anchor="t" rtlCol="false" tIns="0" lIns="0" bIns="0" rIns="0">
              <a:spAutoFit/>
            </a:bodyPr>
            <a:lstStyle/>
            <a:p>
              <a:pPr algn="just" marL="0" indent="0" lvl="0">
                <a:lnSpc>
                  <a:spcPts val="3749"/>
                </a:lnSpc>
                <a:spcBef>
                  <a:spcPct val="0"/>
                </a:spcBef>
              </a:pPr>
              <a:r>
                <a:rPr lang="en-US" sz="2499">
                  <a:solidFill>
                    <a:srgbClr val="000000"/>
                  </a:solidFill>
                  <a:latin typeface="Montserrat"/>
                </a:rPr>
                <a:t>      Starting with setting up and installing Haskell, running the auction server starts by running "auction-server --env-file .env-dev" in a cmd window and waiting for the competition description to be sent.</a:t>
              </a:r>
            </a:p>
          </p:txBody>
        </p:sp>
      </p:grpSp>
      <p:pic>
        <p:nvPicPr>
          <p:cNvPr name="Picture 6" id="6"/>
          <p:cNvPicPr>
            <a:picLocks noChangeAspect="true"/>
          </p:cNvPicPr>
          <p:nvPr/>
        </p:nvPicPr>
        <p:blipFill>
          <a:blip r:embed="rId2"/>
          <a:srcRect l="0" t="0" r="0" b="12950"/>
          <a:stretch>
            <a:fillRect/>
          </a:stretch>
        </p:blipFill>
        <p:spPr>
          <a:xfrm flipH="false" flipV="false" rot="0">
            <a:off x="5069121" y="5276248"/>
            <a:ext cx="12190179" cy="3982052"/>
          </a:xfrm>
          <a:prstGeom prst="rect">
            <a:avLst/>
          </a:prstGeom>
        </p:spPr>
      </p:pic>
      <p:sp>
        <p:nvSpPr>
          <p:cNvPr name="TextBox 7" id="7"/>
          <p:cNvSpPr txBox="true"/>
          <p:nvPr/>
        </p:nvSpPr>
        <p:spPr>
          <a:xfrm rot="0">
            <a:off x="1406914" y="6511148"/>
            <a:ext cx="2887593" cy="1474153"/>
          </a:xfrm>
          <a:prstGeom prst="rect">
            <a:avLst/>
          </a:prstGeom>
        </p:spPr>
        <p:txBody>
          <a:bodyPr anchor="t" rtlCol="false" tIns="0" lIns="0" bIns="0" rIns="0">
            <a:spAutoFit/>
          </a:bodyPr>
          <a:lstStyle/>
          <a:p>
            <a:pPr>
              <a:lnSpc>
                <a:spcPts val="3083"/>
              </a:lnSpc>
              <a:spcBef>
                <a:spcPct val="0"/>
              </a:spcBef>
            </a:pPr>
            <a:r>
              <a:rPr lang="en-US" sz="2202">
                <a:solidFill>
                  <a:srgbClr val="000000"/>
                </a:solidFill>
                <a:latin typeface="Montserrat"/>
              </a:rPr>
              <a:t>Figure</a:t>
            </a:r>
            <a:r>
              <a:rPr lang="en-US" sz="2202">
                <a:solidFill>
                  <a:srgbClr val="000000"/>
                </a:solidFill>
                <a:latin typeface="Montserrat"/>
              </a:rPr>
              <a:t> 1:</a:t>
            </a:r>
          </a:p>
          <a:p>
            <a:pPr>
              <a:lnSpc>
                <a:spcPts val="3083"/>
              </a:lnSpc>
              <a:spcBef>
                <a:spcPct val="0"/>
              </a:spcBef>
            </a:pPr>
            <a:r>
              <a:rPr lang="en-US" sz="2202">
                <a:solidFill>
                  <a:srgbClr val="000000"/>
                </a:solidFill>
                <a:latin typeface="Montserrat"/>
              </a:rPr>
              <a:t>Running server through cmd command</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AF7ED"/>
        </a:solidFill>
      </p:bgPr>
    </p:bg>
    <p:spTree>
      <p:nvGrpSpPr>
        <p:cNvPr id="1" name=""/>
        <p:cNvGrpSpPr/>
        <p:nvPr/>
      </p:nvGrpSpPr>
      <p:grpSpPr>
        <a:xfrm>
          <a:off x="0" y="0"/>
          <a:ext cx="0" cy="0"/>
          <a:chOff x="0" y="0"/>
          <a:chExt cx="0" cy="0"/>
        </a:xfrm>
      </p:grpSpPr>
      <p:sp>
        <p:nvSpPr>
          <p:cNvPr name="AutoShape 2" id="2"/>
          <p:cNvSpPr/>
          <p:nvPr/>
        </p:nvSpPr>
        <p:spPr>
          <a:xfrm rot="0">
            <a:off x="7249635" y="0"/>
            <a:ext cx="11038365" cy="10287000"/>
          </a:xfrm>
          <a:prstGeom prst="rect">
            <a:avLst/>
          </a:prstGeom>
          <a:solidFill>
            <a:srgbClr val="EFDEC6">
              <a:alpha val="80000"/>
            </a:srgbClr>
          </a:solidFill>
        </p:spPr>
      </p:sp>
      <p:sp>
        <p:nvSpPr>
          <p:cNvPr name="AutoShape 3" id="3"/>
          <p:cNvSpPr/>
          <p:nvPr/>
        </p:nvSpPr>
        <p:spPr>
          <a:xfrm rot="-5400000">
            <a:off x="8747229" y="5071224"/>
            <a:ext cx="8266690" cy="0"/>
          </a:xfrm>
          <a:prstGeom prst="line">
            <a:avLst/>
          </a:prstGeom>
          <a:ln cap="flat" w="38100">
            <a:solidFill>
              <a:srgbClr val="AA8248"/>
            </a:solidFill>
            <a:prstDash val="solid"/>
            <a:headEnd type="none" len="sm" w="sm"/>
            <a:tailEnd type="none" len="sm" w="sm"/>
          </a:ln>
        </p:spPr>
      </p:sp>
      <p:sp>
        <p:nvSpPr>
          <p:cNvPr name="TextBox 4" id="4"/>
          <p:cNvSpPr txBox="true"/>
          <p:nvPr/>
        </p:nvSpPr>
        <p:spPr>
          <a:xfrm rot="0">
            <a:off x="7960476" y="271881"/>
            <a:ext cx="4087090" cy="10124788"/>
          </a:xfrm>
          <a:prstGeom prst="rect">
            <a:avLst/>
          </a:prstGeom>
        </p:spPr>
        <p:txBody>
          <a:bodyPr anchor="t" rtlCol="false" tIns="0" lIns="0" bIns="0" rIns="0">
            <a:spAutoFit/>
          </a:bodyPr>
          <a:lstStyle/>
          <a:p>
            <a:pPr>
              <a:lnSpc>
                <a:spcPts val="2115"/>
              </a:lnSpc>
            </a:pPr>
            <a:r>
              <a:rPr lang="en-US" sz="1511">
                <a:solidFill>
                  <a:srgbClr val="000000"/>
                </a:solidFill>
                <a:latin typeface="Open Sans"/>
              </a:rPr>
              <a:t>{</a:t>
            </a:r>
          </a:p>
          <a:p>
            <a:pPr>
              <a:lnSpc>
                <a:spcPts val="2115"/>
              </a:lnSpc>
            </a:pPr>
            <a:r>
              <a:rPr lang="en-US" sz="1511">
                <a:solidFill>
                  <a:srgbClr val="000000"/>
                </a:solidFill>
                <a:latin typeface="Open Sans"/>
              </a:rPr>
              <a:t>   "competition_id":"competition123",</a:t>
            </a:r>
          </a:p>
          <a:p>
            <a:pPr>
              <a:lnSpc>
                <a:spcPts val="2115"/>
              </a:lnSpc>
            </a:pPr>
            <a:r>
              <a:rPr lang="en-US" sz="1511">
                <a:solidFill>
                  <a:srgbClr val="000000"/>
                </a:solidFill>
                <a:latin typeface="Open Sans"/>
              </a:rPr>
              <a:t>   "title":"lorem ipsum",</a:t>
            </a:r>
          </a:p>
          <a:p>
            <a:pPr>
              <a:lnSpc>
                <a:spcPts val="2115"/>
              </a:lnSpc>
            </a:pPr>
            <a:r>
              <a:rPr lang="en-US" sz="1511">
                <a:solidFill>
                  <a:srgbClr val="000000"/>
                </a:solidFill>
                <a:latin typeface="Open Sans"/>
              </a:rPr>
              <a:t>   "description":"lorem ipsum",</a:t>
            </a:r>
          </a:p>
          <a:p>
            <a:pPr>
              <a:lnSpc>
                <a:spcPts val="2115"/>
              </a:lnSpc>
            </a:pPr>
            <a:r>
              <a:rPr lang="en-US" sz="1511">
                <a:solidFill>
                  <a:srgbClr val="000000"/>
                </a:solidFill>
                <a:latin typeface="Open Sans"/>
              </a:rPr>
              <a:t>   "starts":"2021-10-25T18:25:43.511Z",</a:t>
            </a:r>
          </a:p>
          <a:p>
            <a:pPr>
              <a:lnSpc>
                <a:spcPts val="2115"/>
              </a:lnSpc>
            </a:pPr>
            <a:r>
              <a:rPr lang="en-US" sz="1511">
                <a:solidFill>
                  <a:srgbClr val="000000"/>
                </a:solidFill>
                <a:latin typeface="Open Sans"/>
              </a:rPr>
              <a:t>   "response_clock":4,</a:t>
            </a:r>
          </a:p>
          <a:p>
            <a:pPr>
              <a:lnSpc>
                <a:spcPts val="2115"/>
              </a:lnSpc>
            </a:pPr>
            <a:r>
              <a:rPr lang="en-US" sz="1511">
                <a:solidFill>
                  <a:srgbClr val="000000"/>
                </a:solidFill>
                <a:latin typeface="Open Sans"/>
              </a:rPr>
              <a:t>   "bid_clock":40,</a:t>
            </a:r>
          </a:p>
          <a:p>
            <a:pPr>
              <a:lnSpc>
                <a:spcPts val="2115"/>
              </a:lnSpc>
            </a:pPr>
            <a:r>
              <a:rPr lang="en-US" sz="1511">
                <a:solidFill>
                  <a:srgbClr val="000000"/>
                </a:solidFill>
                <a:latin typeface="Open Sans"/>
              </a:rPr>
              <a:t>   "mechanism":"combinatorial_exchange",</a:t>
            </a:r>
          </a:p>
          <a:p>
            <a:pPr>
              <a:lnSpc>
                <a:spcPts val="2115"/>
              </a:lnSpc>
            </a:pPr>
            <a:r>
              <a:rPr lang="en-US" sz="1511">
                <a:solidFill>
                  <a:srgbClr val="000000"/>
                </a:solidFill>
                <a:latin typeface="Open Sans"/>
              </a:rPr>
              <a:t>   "goods":[</a:t>
            </a:r>
          </a:p>
          <a:p>
            <a:pPr>
              <a:lnSpc>
                <a:spcPts val="2115"/>
              </a:lnSpc>
            </a:pPr>
            <a:r>
              <a:rPr lang="en-US" sz="1511">
                <a:solidFill>
                  <a:srgbClr val="000000"/>
                </a:solidFill>
                <a:latin typeface="Open Sans"/>
              </a:rPr>
              <a:t>      "Vintage Table",</a:t>
            </a:r>
          </a:p>
          <a:p>
            <a:pPr>
              <a:lnSpc>
                <a:spcPts val="2115"/>
              </a:lnSpc>
            </a:pPr>
            <a:r>
              <a:rPr lang="en-US" sz="1511">
                <a:solidFill>
                  <a:srgbClr val="000000"/>
                </a:solidFill>
                <a:latin typeface="Open Sans"/>
              </a:rPr>
              <a:t>      "Vintage Chair",</a:t>
            </a:r>
          </a:p>
          <a:p>
            <a:pPr>
              <a:lnSpc>
                <a:spcPts val="2115"/>
              </a:lnSpc>
            </a:pPr>
            <a:r>
              <a:rPr lang="en-US" sz="1511">
                <a:solidFill>
                  <a:srgbClr val="000000"/>
                </a:solidFill>
                <a:latin typeface="Open Sans"/>
              </a:rPr>
              <a:t>      "Hand-sewn Napkins",</a:t>
            </a:r>
          </a:p>
          <a:p>
            <a:pPr>
              <a:lnSpc>
                <a:spcPts val="2115"/>
              </a:lnSpc>
            </a:pPr>
            <a:r>
              <a:rPr lang="en-US" sz="1511">
                <a:solidFill>
                  <a:srgbClr val="000000"/>
                </a:solidFill>
                <a:latin typeface="Open Sans"/>
              </a:rPr>
              <a:t>      "Glasses"</a:t>
            </a:r>
          </a:p>
          <a:p>
            <a:pPr>
              <a:lnSpc>
                <a:spcPts val="2115"/>
              </a:lnSpc>
            </a:pPr>
            <a:r>
              <a:rPr lang="en-US" sz="1511">
                <a:solidFill>
                  <a:srgbClr val="000000"/>
                </a:solidFill>
                <a:latin typeface="Open Sans"/>
              </a:rPr>
              <a:t>   ],</a:t>
            </a:r>
          </a:p>
          <a:p>
            <a:pPr>
              <a:lnSpc>
                <a:spcPts val="2115"/>
              </a:lnSpc>
            </a:pPr>
            <a:r>
              <a:rPr lang="en-US" sz="1511">
                <a:solidFill>
                  <a:srgbClr val="000000"/>
                </a:solidFill>
                <a:latin typeface="Open Sans"/>
              </a:rPr>
              <a:t>   "agents":[</a:t>
            </a:r>
          </a:p>
          <a:p>
            <a:pPr>
              <a:lnSpc>
                <a:spcPts val="2115"/>
              </a:lnSpc>
            </a:pPr>
            <a:r>
              <a:rPr lang="en-US" sz="1511">
                <a:solidFill>
                  <a:srgbClr val="000000"/>
                </a:solidFill>
                <a:latin typeface="Open Sans"/>
              </a:rPr>
              <a:t>      {</a:t>
            </a:r>
          </a:p>
          <a:p>
            <a:pPr>
              <a:lnSpc>
                <a:spcPts val="2115"/>
              </a:lnSpc>
            </a:pPr>
            <a:r>
              <a:rPr lang="en-US" sz="1511">
                <a:solidFill>
                  <a:srgbClr val="000000"/>
                </a:solidFill>
                <a:latin typeface="Open Sans"/>
              </a:rPr>
              <a:t>         "id":"agent1",</a:t>
            </a:r>
          </a:p>
          <a:p>
            <a:pPr>
              <a:lnSpc>
                <a:spcPts val="2115"/>
              </a:lnSpc>
            </a:pPr>
            <a:r>
              <a:rPr lang="en-US" sz="1511">
                <a:solidFill>
                  <a:srgbClr val="000000"/>
                </a:solidFill>
                <a:latin typeface="Open Sans"/>
              </a:rPr>
              <a:t>         "url":"http://localhost:5000/bidder1",</a:t>
            </a:r>
          </a:p>
          <a:p>
            <a:pPr>
              <a:lnSpc>
                <a:spcPts val="2115"/>
              </a:lnSpc>
            </a:pPr>
            <a:r>
              <a:rPr lang="en-US" sz="1511">
                <a:solidFill>
                  <a:srgbClr val="000000"/>
                </a:solidFill>
                <a:latin typeface="Open Sans"/>
              </a:rPr>
              <a:t>         "valuation":{</a:t>
            </a:r>
          </a:p>
          <a:p>
            <a:pPr>
              <a:lnSpc>
                <a:spcPts val="2115"/>
              </a:lnSpc>
            </a:pPr>
            <a:r>
              <a:rPr lang="en-US" sz="1511">
                <a:solidFill>
                  <a:srgbClr val="000000"/>
                </a:solidFill>
                <a:latin typeface="Open Sans"/>
              </a:rPr>
              <a:t>            "node":"ic",</a:t>
            </a:r>
          </a:p>
          <a:p>
            <a:pPr>
              <a:lnSpc>
                <a:spcPts val="2115"/>
              </a:lnSpc>
            </a:pPr>
            <a:r>
              <a:rPr lang="en-US" sz="1511">
                <a:solidFill>
                  <a:srgbClr val="000000"/>
                </a:solidFill>
                <a:latin typeface="Open Sans"/>
              </a:rPr>
              <a:t>            "value":10,</a:t>
            </a:r>
          </a:p>
          <a:p>
            <a:pPr>
              <a:lnSpc>
                <a:spcPts val="2115"/>
              </a:lnSpc>
            </a:pPr>
            <a:r>
              <a:rPr lang="en-US" sz="1511">
                <a:solidFill>
                  <a:srgbClr val="000000"/>
                </a:solidFill>
                <a:latin typeface="Open Sans"/>
              </a:rPr>
              <a:t>            "min":1,</a:t>
            </a:r>
          </a:p>
          <a:p>
            <a:pPr>
              <a:lnSpc>
                <a:spcPts val="2115"/>
              </a:lnSpc>
            </a:pPr>
            <a:r>
              <a:rPr lang="en-US" sz="1511">
                <a:solidFill>
                  <a:srgbClr val="000000"/>
                </a:solidFill>
                <a:latin typeface="Open Sans"/>
              </a:rPr>
              <a:t>            "max":2,</a:t>
            </a:r>
          </a:p>
          <a:p>
            <a:pPr>
              <a:lnSpc>
                <a:spcPts val="2115"/>
              </a:lnSpc>
            </a:pPr>
            <a:r>
              <a:rPr lang="en-US" sz="1511">
                <a:solidFill>
                  <a:srgbClr val="000000"/>
                </a:solidFill>
                <a:latin typeface="Open Sans"/>
              </a:rPr>
              <a:t>            "child_nodes":[</a:t>
            </a:r>
          </a:p>
          <a:p>
            <a:pPr>
              <a:lnSpc>
                <a:spcPts val="2115"/>
              </a:lnSpc>
            </a:pPr>
            <a:r>
              <a:rPr lang="en-US" sz="1511">
                <a:solidFill>
                  <a:srgbClr val="000000"/>
                </a:solidFill>
                <a:latin typeface="Open Sans"/>
              </a:rPr>
              <a:t>               {</a:t>
            </a:r>
          </a:p>
          <a:p>
            <a:pPr>
              <a:lnSpc>
                <a:spcPts val="2115"/>
              </a:lnSpc>
            </a:pPr>
            <a:r>
              <a:rPr lang="en-US" sz="1511">
                <a:solidFill>
                  <a:srgbClr val="000000"/>
                </a:solidFill>
                <a:latin typeface="Open Sans"/>
              </a:rPr>
              <a:t>                  "node":"leaf",</a:t>
            </a:r>
          </a:p>
          <a:p>
            <a:pPr>
              <a:lnSpc>
                <a:spcPts val="2115"/>
              </a:lnSpc>
            </a:pPr>
            <a:r>
              <a:rPr lang="en-US" sz="1511">
                <a:solidFill>
                  <a:srgbClr val="000000"/>
                </a:solidFill>
                <a:latin typeface="Open Sans"/>
              </a:rPr>
              <a:t>                  "value":-10,</a:t>
            </a:r>
          </a:p>
          <a:p>
            <a:pPr>
              <a:lnSpc>
                <a:spcPts val="2115"/>
              </a:lnSpc>
            </a:pPr>
            <a:r>
              <a:rPr lang="en-US" sz="1511">
                <a:solidFill>
                  <a:srgbClr val="000000"/>
                </a:solidFill>
                <a:latin typeface="Open Sans"/>
              </a:rPr>
              <a:t>                  "units":-2,</a:t>
            </a:r>
          </a:p>
          <a:p>
            <a:pPr>
              <a:lnSpc>
                <a:spcPts val="2115"/>
              </a:lnSpc>
            </a:pPr>
            <a:r>
              <a:rPr lang="en-US" sz="1511">
                <a:solidFill>
                  <a:srgbClr val="000000"/>
                </a:solidFill>
                <a:latin typeface="Open Sans"/>
              </a:rPr>
              <a:t>                  "good":"Vintage Table"</a:t>
            </a:r>
          </a:p>
          <a:p>
            <a:pPr>
              <a:lnSpc>
                <a:spcPts val="2115"/>
              </a:lnSpc>
            </a:pPr>
            <a:r>
              <a:rPr lang="en-US" sz="1511">
                <a:solidFill>
                  <a:srgbClr val="000000"/>
                </a:solidFill>
                <a:latin typeface="Open Sans"/>
              </a:rPr>
              <a:t>               },</a:t>
            </a:r>
          </a:p>
          <a:p>
            <a:pPr>
              <a:lnSpc>
                <a:spcPts val="2115"/>
              </a:lnSpc>
            </a:pPr>
            <a:r>
              <a:rPr lang="en-US" sz="1511">
                <a:solidFill>
                  <a:srgbClr val="000000"/>
                </a:solidFill>
                <a:latin typeface="Open Sans"/>
              </a:rPr>
              <a:t>               {</a:t>
            </a:r>
          </a:p>
          <a:p>
            <a:pPr>
              <a:lnSpc>
                <a:spcPts val="2115"/>
              </a:lnSpc>
            </a:pPr>
            <a:r>
              <a:rPr lang="en-US" sz="1511">
                <a:solidFill>
                  <a:srgbClr val="000000"/>
                </a:solidFill>
                <a:latin typeface="Open Sans"/>
              </a:rPr>
              <a:t>                  "node":"leaf",</a:t>
            </a:r>
          </a:p>
          <a:p>
            <a:pPr>
              <a:lnSpc>
                <a:spcPts val="2115"/>
              </a:lnSpc>
            </a:pPr>
            <a:r>
              <a:rPr lang="en-US" sz="1511">
                <a:solidFill>
                  <a:srgbClr val="000000"/>
                </a:solidFill>
                <a:latin typeface="Open Sans"/>
              </a:rPr>
              <a:t>                  "value":-6,</a:t>
            </a:r>
          </a:p>
          <a:p>
            <a:pPr>
              <a:lnSpc>
                <a:spcPts val="2115"/>
              </a:lnSpc>
            </a:pPr>
            <a:r>
              <a:rPr lang="en-US" sz="1511">
                <a:solidFill>
                  <a:srgbClr val="000000"/>
                </a:solidFill>
                <a:latin typeface="Open Sans"/>
              </a:rPr>
              <a:t>                  "units":-8,</a:t>
            </a:r>
          </a:p>
          <a:p>
            <a:pPr>
              <a:lnSpc>
                <a:spcPts val="2115"/>
              </a:lnSpc>
            </a:pPr>
            <a:r>
              <a:rPr lang="en-US" sz="1511">
                <a:solidFill>
                  <a:srgbClr val="000000"/>
                </a:solidFill>
                <a:latin typeface="Open Sans"/>
              </a:rPr>
              <a:t>                  "good":"Vintage Chair"</a:t>
            </a:r>
          </a:p>
          <a:p>
            <a:pPr>
              <a:lnSpc>
                <a:spcPts val="2115"/>
              </a:lnSpc>
            </a:pPr>
            <a:r>
              <a:rPr lang="en-US" sz="1511">
                <a:solidFill>
                  <a:srgbClr val="000000"/>
                </a:solidFill>
                <a:latin typeface="Open Sans"/>
              </a:rPr>
              <a:t>               }</a:t>
            </a:r>
          </a:p>
          <a:p>
            <a:pPr>
              <a:lnSpc>
                <a:spcPts val="2115"/>
              </a:lnSpc>
            </a:pPr>
            <a:r>
              <a:rPr lang="en-US" sz="1511">
                <a:solidFill>
                  <a:srgbClr val="000000"/>
                </a:solidFill>
                <a:latin typeface="Open Sans"/>
              </a:rPr>
              <a:t>            ]</a:t>
            </a:r>
          </a:p>
          <a:p>
            <a:pPr>
              <a:lnSpc>
                <a:spcPts val="2115"/>
              </a:lnSpc>
              <a:spcBef>
                <a:spcPct val="0"/>
              </a:spcBef>
            </a:pPr>
            <a:r>
              <a:rPr lang="en-US" sz="1511">
                <a:solidFill>
                  <a:srgbClr val="000000"/>
                </a:solidFill>
                <a:latin typeface="Open Sans"/>
              </a:rPr>
              <a:t>         },</a:t>
            </a:r>
          </a:p>
        </p:txBody>
      </p:sp>
      <p:sp>
        <p:nvSpPr>
          <p:cNvPr name="TextBox 5" id="5"/>
          <p:cNvSpPr txBox="true"/>
          <p:nvPr/>
        </p:nvSpPr>
        <p:spPr>
          <a:xfrm rot="0">
            <a:off x="13957956" y="1067020"/>
            <a:ext cx="3994952" cy="8068970"/>
          </a:xfrm>
          <a:prstGeom prst="rect">
            <a:avLst/>
          </a:prstGeom>
        </p:spPr>
        <p:txBody>
          <a:bodyPr anchor="t" rtlCol="false" tIns="0" lIns="0" bIns="0" rIns="0">
            <a:spAutoFit/>
          </a:bodyPr>
          <a:lstStyle/>
          <a:p>
            <a:pPr>
              <a:lnSpc>
                <a:spcPts val="1526"/>
              </a:lnSpc>
            </a:pPr>
            <a:r>
              <a:rPr lang="en-US" sz="1511" spc="45">
                <a:solidFill>
                  <a:srgbClr val="000000"/>
                </a:solidFill>
                <a:latin typeface="Open Sans"/>
              </a:rPr>
              <a:t>         </a:t>
            </a:r>
            <a:r>
              <a:rPr lang="en-US" sz="1511" spc="45">
                <a:solidFill>
                  <a:srgbClr val="000000"/>
                </a:solidFill>
                <a:latin typeface="Open Sans Medium"/>
              </a:rPr>
              <a:t>"allocation"</a:t>
            </a:r>
            <a:r>
              <a:rPr lang="en-US" sz="1511" spc="45">
                <a:solidFill>
                  <a:srgbClr val="000000"/>
                </a:solidFill>
                <a:latin typeface="Open Sans"/>
              </a:rPr>
              <a:t>:{</a:t>
            </a:r>
          </a:p>
          <a:p>
            <a:pPr>
              <a:lnSpc>
                <a:spcPts val="1526"/>
              </a:lnSpc>
            </a:pPr>
            <a:r>
              <a:rPr lang="en-US" sz="1511" spc="45">
                <a:solidFill>
                  <a:srgbClr val="000000"/>
                </a:solidFill>
                <a:latin typeface="Open Sans"/>
              </a:rPr>
              <a:t>            </a:t>
            </a:r>
            <a:r>
              <a:rPr lang="en-US" sz="1511" spc="45">
                <a:solidFill>
                  <a:srgbClr val="000000"/>
                </a:solidFill>
                <a:latin typeface="Open Sans Medium"/>
              </a:rPr>
              <a:t>"Vintage Table"</a:t>
            </a:r>
            <a:r>
              <a:rPr lang="en-US" sz="1511" spc="45">
                <a:solidFill>
                  <a:srgbClr val="000000"/>
                </a:solidFill>
                <a:latin typeface="Open Sans"/>
              </a:rPr>
              <a:t>:2,</a:t>
            </a:r>
          </a:p>
          <a:p>
            <a:pPr>
              <a:lnSpc>
                <a:spcPts val="1526"/>
              </a:lnSpc>
            </a:pPr>
            <a:r>
              <a:rPr lang="en-US" sz="1511" spc="45">
                <a:solidFill>
                  <a:srgbClr val="000000"/>
                </a:solidFill>
                <a:latin typeface="Open Sans"/>
              </a:rPr>
              <a:t>            </a:t>
            </a:r>
            <a:r>
              <a:rPr lang="en-US" sz="1511" spc="45">
                <a:solidFill>
                  <a:srgbClr val="000000"/>
                </a:solidFill>
                <a:latin typeface="Open Sans Medium"/>
              </a:rPr>
              <a:t>"Vintage Chair"</a:t>
            </a:r>
            <a:r>
              <a:rPr lang="en-US" sz="1511" spc="45">
                <a:solidFill>
                  <a:srgbClr val="000000"/>
                </a:solidFill>
                <a:latin typeface="Open Sans"/>
              </a:rPr>
              <a:t>:8,</a:t>
            </a:r>
          </a:p>
          <a:p>
            <a:pPr>
              <a:lnSpc>
                <a:spcPts val="1526"/>
              </a:lnSpc>
            </a:pPr>
            <a:r>
              <a:rPr lang="en-US" sz="1511" spc="45">
                <a:solidFill>
                  <a:srgbClr val="000000"/>
                </a:solidFill>
                <a:latin typeface="Open Sans"/>
              </a:rPr>
              <a:t>            </a:t>
            </a:r>
            <a:r>
              <a:rPr lang="en-US" sz="1511" spc="45">
                <a:solidFill>
                  <a:srgbClr val="000000"/>
                </a:solidFill>
                <a:latin typeface="Open Sans Medium"/>
              </a:rPr>
              <a:t>"Hand-sewn Napkins"</a:t>
            </a:r>
            <a:r>
              <a:rPr lang="en-US" sz="1511" spc="45">
                <a:solidFill>
                  <a:srgbClr val="000000"/>
                </a:solidFill>
                <a:latin typeface="Open Sans"/>
              </a:rPr>
              <a:t>:0,</a:t>
            </a:r>
          </a:p>
          <a:p>
            <a:pPr>
              <a:lnSpc>
                <a:spcPts val="1526"/>
              </a:lnSpc>
            </a:pPr>
            <a:r>
              <a:rPr lang="en-US" sz="1511" spc="45">
                <a:solidFill>
                  <a:srgbClr val="000000"/>
                </a:solidFill>
                <a:latin typeface="Open Sans"/>
              </a:rPr>
              <a:t>            </a:t>
            </a:r>
            <a:r>
              <a:rPr lang="en-US" sz="1511" spc="45">
                <a:solidFill>
                  <a:srgbClr val="000000"/>
                </a:solidFill>
                <a:latin typeface="Open Sans Medium"/>
              </a:rPr>
              <a:t>"Glasses"</a:t>
            </a:r>
            <a:r>
              <a:rPr lang="en-US" sz="1511" spc="45">
                <a:solidFill>
                  <a:srgbClr val="000000"/>
                </a:solidFill>
                <a:latin typeface="Open Sans"/>
              </a:rPr>
              <a:t>:0</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r>
              <a:rPr lang="en-US" sz="1511" spc="45">
                <a:solidFill>
                  <a:srgbClr val="000000"/>
                </a:solidFill>
                <a:latin typeface="Open Sans Medium"/>
              </a:rPr>
              <a:t>"budget"</a:t>
            </a:r>
            <a:r>
              <a:rPr lang="en-US" sz="1511" spc="45">
                <a:solidFill>
                  <a:srgbClr val="000000"/>
                </a:solidFill>
                <a:latin typeface="Open Sans"/>
              </a:rPr>
              <a:t>:44</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r>
              <a:rPr lang="en-US" sz="1511" spc="45">
                <a:solidFill>
                  <a:srgbClr val="000000"/>
                </a:solidFill>
                <a:latin typeface="Open Sans Medium"/>
              </a:rPr>
              <a:t>"id"</a:t>
            </a:r>
            <a:r>
              <a:rPr lang="en-US" sz="1511" spc="45">
                <a:solidFill>
                  <a:srgbClr val="000000"/>
                </a:solidFill>
                <a:latin typeface="Open Sans"/>
              </a:rPr>
              <a:t>:"agent2",</a:t>
            </a:r>
          </a:p>
          <a:p>
            <a:pPr>
              <a:lnSpc>
                <a:spcPts val="1526"/>
              </a:lnSpc>
            </a:pPr>
            <a:r>
              <a:rPr lang="en-US" sz="1511" spc="45">
                <a:solidFill>
                  <a:srgbClr val="000000"/>
                </a:solidFill>
                <a:latin typeface="Open Sans"/>
              </a:rPr>
              <a:t>         </a:t>
            </a:r>
            <a:r>
              <a:rPr lang="en-US" sz="1511" spc="45">
                <a:solidFill>
                  <a:srgbClr val="000000"/>
                </a:solidFill>
                <a:latin typeface="Open Sans Medium"/>
              </a:rPr>
              <a:t>"url"</a:t>
            </a:r>
            <a:r>
              <a:rPr lang="en-US" sz="1511" spc="45">
                <a:solidFill>
                  <a:srgbClr val="000000"/>
                </a:solidFill>
                <a:latin typeface="Open Sans"/>
              </a:rPr>
              <a:t>:"http://localhost:5000/bidder2",</a:t>
            </a:r>
          </a:p>
          <a:p>
            <a:pPr>
              <a:lnSpc>
                <a:spcPts val="1526"/>
              </a:lnSpc>
            </a:pPr>
            <a:r>
              <a:rPr lang="en-US" sz="1511" spc="45">
                <a:solidFill>
                  <a:srgbClr val="000000"/>
                </a:solidFill>
                <a:latin typeface="Open Sans"/>
              </a:rPr>
              <a:t>         </a:t>
            </a:r>
            <a:r>
              <a:rPr lang="en-US" sz="1511" spc="45">
                <a:solidFill>
                  <a:srgbClr val="000000"/>
                </a:solidFill>
                <a:latin typeface="Open Sans Medium"/>
              </a:rPr>
              <a:t>"valuation"</a:t>
            </a:r>
            <a:r>
              <a:rPr lang="en-US" sz="1511" spc="45">
                <a:solidFill>
                  <a:srgbClr val="000000"/>
                </a:solidFill>
                <a:latin typeface="Open Sans"/>
              </a:rPr>
              <a:t>:{</a:t>
            </a:r>
          </a:p>
          <a:p>
            <a:pPr>
              <a:lnSpc>
                <a:spcPts val="1526"/>
              </a:lnSpc>
            </a:pPr>
            <a:r>
              <a:rPr lang="en-US" sz="1511" spc="45">
                <a:solidFill>
                  <a:srgbClr val="000000"/>
                </a:solidFill>
                <a:latin typeface="Open Sans"/>
              </a:rPr>
              <a:t>            </a:t>
            </a:r>
            <a:r>
              <a:rPr lang="en-US" sz="1511" spc="45">
                <a:solidFill>
                  <a:srgbClr val="000000"/>
                </a:solidFill>
                <a:latin typeface="Open Sans Medium"/>
              </a:rPr>
              <a:t>"node"</a:t>
            </a:r>
            <a:r>
              <a:rPr lang="en-US" sz="1511" spc="45">
                <a:solidFill>
                  <a:srgbClr val="000000"/>
                </a:solidFill>
                <a:latin typeface="Open Sans"/>
              </a:rPr>
              <a:t>:"ic",</a:t>
            </a:r>
          </a:p>
          <a:p>
            <a:pPr>
              <a:lnSpc>
                <a:spcPts val="1526"/>
              </a:lnSpc>
            </a:pPr>
            <a:r>
              <a:rPr lang="en-US" sz="1511" spc="45">
                <a:solidFill>
                  <a:srgbClr val="000000"/>
                </a:solidFill>
                <a:latin typeface="Open Sans"/>
              </a:rPr>
              <a:t>            </a:t>
            </a:r>
            <a:r>
              <a:rPr lang="en-US" sz="1511" spc="45">
                <a:solidFill>
                  <a:srgbClr val="000000"/>
                </a:solidFill>
                <a:latin typeface="Open Sans Medium"/>
              </a:rPr>
              <a:t>"value"</a:t>
            </a:r>
            <a:r>
              <a:rPr lang="en-US" sz="1511" spc="45">
                <a:solidFill>
                  <a:srgbClr val="000000"/>
                </a:solidFill>
                <a:latin typeface="Open Sans"/>
              </a:rPr>
              <a:t>:10,</a:t>
            </a:r>
          </a:p>
          <a:p>
            <a:pPr>
              <a:lnSpc>
                <a:spcPts val="1526"/>
              </a:lnSpc>
            </a:pPr>
            <a:r>
              <a:rPr lang="en-US" sz="1511" spc="45">
                <a:solidFill>
                  <a:srgbClr val="000000"/>
                </a:solidFill>
                <a:latin typeface="Open Sans"/>
              </a:rPr>
              <a:t>            </a:t>
            </a:r>
            <a:r>
              <a:rPr lang="en-US" sz="1511" spc="45">
                <a:solidFill>
                  <a:srgbClr val="000000"/>
                </a:solidFill>
                <a:latin typeface="Open Sans Medium"/>
              </a:rPr>
              <a:t>"min"</a:t>
            </a:r>
            <a:r>
              <a:rPr lang="en-US" sz="1511" spc="45">
                <a:solidFill>
                  <a:srgbClr val="000000"/>
                </a:solidFill>
                <a:latin typeface="Open Sans"/>
              </a:rPr>
              <a:t>:2,</a:t>
            </a:r>
          </a:p>
          <a:p>
            <a:pPr>
              <a:lnSpc>
                <a:spcPts val="1526"/>
              </a:lnSpc>
            </a:pPr>
            <a:r>
              <a:rPr lang="en-US" sz="1511" spc="45">
                <a:solidFill>
                  <a:srgbClr val="000000"/>
                </a:solidFill>
                <a:latin typeface="Open Sans"/>
              </a:rPr>
              <a:t>            </a:t>
            </a:r>
            <a:r>
              <a:rPr lang="en-US" sz="1511" spc="45">
                <a:solidFill>
                  <a:srgbClr val="000000"/>
                </a:solidFill>
                <a:latin typeface="Open Sans Medium"/>
              </a:rPr>
              <a:t>"max"</a:t>
            </a:r>
            <a:r>
              <a:rPr lang="en-US" sz="1511" spc="45">
                <a:solidFill>
                  <a:srgbClr val="000000"/>
                </a:solidFill>
                <a:latin typeface="Open Sans"/>
              </a:rPr>
              <a:t>:2,</a:t>
            </a:r>
          </a:p>
          <a:p>
            <a:pPr>
              <a:lnSpc>
                <a:spcPts val="1526"/>
              </a:lnSpc>
            </a:pPr>
            <a:r>
              <a:rPr lang="en-US" sz="1511" spc="45">
                <a:solidFill>
                  <a:srgbClr val="000000"/>
                </a:solidFill>
                <a:latin typeface="Open Sans"/>
              </a:rPr>
              <a:t>            </a:t>
            </a:r>
            <a:r>
              <a:rPr lang="en-US" sz="1511" spc="45">
                <a:solidFill>
                  <a:srgbClr val="000000"/>
                </a:solidFill>
                <a:latin typeface="Open Sans Medium"/>
              </a:rPr>
              <a:t>"child_nodes"</a:t>
            </a:r>
            <a:r>
              <a:rPr lang="en-US" sz="1511" spc="45">
                <a:solidFill>
                  <a:srgbClr val="000000"/>
                </a:solidFill>
                <a:latin typeface="Open Sans"/>
              </a:rPr>
              <a:t>:[</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r>
              <a:rPr lang="en-US" sz="1511" spc="45">
                <a:solidFill>
                  <a:srgbClr val="000000"/>
                </a:solidFill>
                <a:latin typeface="Open Sans Medium"/>
              </a:rPr>
              <a:t>"node"</a:t>
            </a:r>
            <a:r>
              <a:rPr lang="en-US" sz="1511" spc="45">
                <a:solidFill>
                  <a:srgbClr val="000000"/>
                </a:solidFill>
                <a:latin typeface="Open Sans"/>
              </a:rPr>
              <a:t>:"leaf",</a:t>
            </a:r>
          </a:p>
          <a:p>
            <a:pPr>
              <a:lnSpc>
                <a:spcPts val="1526"/>
              </a:lnSpc>
            </a:pPr>
            <a:r>
              <a:rPr lang="en-US" sz="1511" spc="45">
                <a:solidFill>
                  <a:srgbClr val="000000"/>
                </a:solidFill>
                <a:latin typeface="Open Sans"/>
              </a:rPr>
              <a:t>                  </a:t>
            </a:r>
            <a:r>
              <a:rPr lang="en-US" sz="1511" spc="45">
                <a:solidFill>
                  <a:srgbClr val="000000"/>
                </a:solidFill>
                <a:latin typeface="Open Sans Medium"/>
              </a:rPr>
              <a:t>"value"</a:t>
            </a:r>
            <a:r>
              <a:rPr lang="en-US" sz="1511" spc="45">
                <a:solidFill>
                  <a:srgbClr val="000000"/>
                </a:solidFill>
                <a:latin typeface="Open Sans"/>
              </a:rPr>
              <a:t>:9,</a:t>
            </a:r>
          </a:p>
          <a:p>
            <a:pPr>
              <a:lnSpc>
                <a:spcPts val="1526"/>
              </a:lnSpc>
            </a:pPr>
            <a:r>
              <a:rPr lang="en-US" sz="1511" spc="45">
                <a:solidFill>
                  <a:srgbClr val="000000"/>
                </a:solidFill>
                <a:latin typeface="Open Sans"/>
              </a:rPr>
              <a:t>                  </a:t>
            </a:r>
            <a:r>
              <a:rPr lang="en-US" sz="1511" spc="45">
                <a:solidFill>
                  <a:srgbClr val="000000"/>
                </a:solidFill>
                <a:latin typeface="Open Sans Medium"/>
              </a:rPr>
              <a:t>"units"</a:t>
            </a:r>
            <a:r>
              <a:rPr lang="en-US" sz="1511" spc="45">
                <a:solidFill>
                  <a:srgbClr val="000000"/>
                </a:solidFill>
                <a:latin typeface="Open Sans"/>
              </a:rPr>
              <a:t>: 2,</a:t>
            </a:r>
          </a:p>
          <a:p>
            <a:pPr>
              <a:lnSpc>
                <a:spcPts val="1526"/>
              </a:lnSpc>
            </a:pPr>
            <a:r>
              <a:rPr lang="en-US" sz="1511" spc="45">
                <a:solidFill>
                  <a:srgbClr val="000000"/>
                </a:solidFill>
                <a:latin typeface="Open Sans"/>
              </a:rPr>
              <a:t>                  </a:t>
            </a:r>
            <a:r>
              <a:rPr lang="en-US" sz="1511" spc="45">
                <a:solidFill>
                  <a:srgbClr val="000000"/>
                </a:solidFill>
                <a:latin typeface="Open Sans Medium"/>
              </a:rPr>
              <a:t>"good"</a:t>
            </a:r>
            <a:r>
              <a:rPr lang="en-US" sz="1511" spc="45">
                <a:solidFill>
                  <a:srgbClr val="000000"/>
                </a:solidFill>
                <a:latin typeface="Open Sans"/>
              </a:rPr>
              <a:t>:"Vintage Table"</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r>
              <a:rPr lang="en-US" sz="1511" spc="45">
                <a:solidFill>
                  <a:srgbClr val="000000"/>
                </a:solidFill>
                <a:latin typeface="Open Sans Medium"/>
              </a:rPr>
              <a:t>"node"</a:t>
            </a:r>
            <a:r>
              <a:rPr lang="en-US" sz="1511" spc="45">
                <a:solidFill>
                  <a:srgbClr val="000000"/>
                </a:solidFill>
                <a:latin typeface="Open Sans"/>
              </a:rPr>
              <a:t>:"leaf",</a:t>
            </a:r>
          </a:p>
          <a:p>
            <a:pPr>
              <a:lnSpc>
                <a:spcPts val="1526"/>
              </a:lnSpc>
            </a:pPr>
            <a:r>
              <a:rPr lang="en-US" sz="1511" spc="45">
                <a:solidFill>
                  <a:srgbClr val="000000"/>
                </a:solidFill>
                <a:latin typeface="Open Sans"/>
              </a:rPr>
              <a:t>                  </a:t>
            </a:r>
            <a:r>
              <a:rPr lang="en-US" sz="1511" spc="45">
                <a:solidFill>
                  <a:srgbClr val="000000"/>
                </a:solidFill>
                <a:latin typeface="Open Sans Medium"/>
              </a:rPr>
              <a:t>"value"</a:t>
            </a:r>
            <a:r>
              <a:rPr lang="en-US" sz="1511" spc="45">
                <a:solidFill>
                  <a:srgbClr val="000000"/>
                </a:solidFill>
                <a:latin typeface="Open Sans"/>
              </a:rPr>
              <a:t>:6,</a:t>
            </a:r>
          </a:p>
          <a:p>
            <a:pPr>
              <a:lnSpc>
                <a:spcPts val="1526"/>
              </a:lnSpc>
            </a:pPr>
            <a:r>
              <a:rPr lang="en-US" sz="1511" spc="45">
                <a:solidFill>
                  <a:srgbClr val="000000"/>
                </a:solidFill>
                <a:latin typeface="Open Sans"/>
              </a:rPr>
              <a:t>                  </a:t>
            </a:r>
            <a:r>
              <a:rPr lang="en-US" sz="1511" spc="45">
                <a:solidFill>
                  <a:srgbClr val="000000"/>
                </a:solidFill>
                <a:latin typeface="Open Sans Medium"/>
              </a:rPr>
              <a:t>"units"</a:t>
            </a:r>
            <a:r>
              <a:rPr lang="en-US" sz="1511" spc="45">
                <a:solidFill>
                  <a:srgbClr val="000000"/>
                </a:solidFill>
                <a:latin typeface="Open Sans"/>
              </a:rPr>
              <a:t>: 8,</a:t>
            </a:r>
          </a:p>
          <a:p>
            <a:pPr>
              <a:lnSpc>
                <a:spcPts val="1526"/>
              </a:lnSpc>
            </a:pPr>
            <a:r>
              <a:rPr lang="en-US" sz="1511" spc="45">
                <a:solidFill>
                  <a:srgbClr val="000000"/>
                </a:solidFill>
                <a:latin typeface="Open Sans"/>
              </a:rPr>
              <a:t>                  </a:t>
            </a:r>
            <a:r>
              <a:rPr lang="en-US" sz="1511" spc="45">
                <a:solidFill>
                  <a:srgbClr val="000000"/>
                </a:solidFill>
                <a:latin typeface="Open Sans Medium"/>
              </a:rPr>
              <a:t>"good"</a:t>
            </a:r>
            <a:r>
              <a:rPr lang="en-US" sz="1511" spc="45">
                <a:solidFill>
                  <a:srgbClr val="000000"/>
                </a:solidFill>
                <a:latin typeface="Open Sans"/>
              </a:rPr>
              <a:t>:"Vintage Chair"</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r>
              <a:rPr lang="en-US" sz="1511" spc="45">
                <a:solidFill>
                  <a:srgbClr val="000000"/>
                </a:solidFill>
                <a:latin typeface="Open Sans Medium"/>
              </a:rPr>
              <a:t>"allocation"</a:t>
            </a:r>
            <a:r>
              <a:rPr lang="en-US" sz="1511" spc="45">
                <a:solidFill>
                  <a:srgbClr val="000000"/>
                </a:solidFill>
                <a:latin typeface="Open Sans"/>
              </a:rPr>
              <a:t>:{</a:t>
            </a:r>
          </a:p>
          <a:p>
            <a:pPr>
              <a:lnSpc>
                <a:spcPts val="1526"/>
              </a:lnSpc>
            </a:pPr>
            <a:r>
              <a:rPr lang="en-US" sz="1511" spc="45">
                <a:solidFill>
                  <a:srgbClr val="000000"/>
                </a:solidFill>
                <a:latin typeface="Open Sans"/>
              </a:rPr>
              <a:t>            </a:t>
            </a:r>
            <a:r>
              <a:rPr lang="en-US" sz="1511" spc="45">
                <a:solidFill>
                  <a:srgbClr val="000000"/>
                </a:solidFill>
                <a:latin typeface="Open Sans Medium"/>
              </a:rPr>
              <a:t>"Vintage Table"</a:t>
            </a:r>
            <a:r>
              <a:rPr lang="en-US" sz="1511" spc="45">
                <a:solidFill>
                  <a:srgbClr val="000000"/>
                </a:solidFill>
                <a:latin typeface="Open Sans"/>
              </a:rPr>
              <a:t>:0,</a:t>
            </a:r>
          </a:p>
          <a:p>
            <a:pPr>
              <a:lnSpc>
                <a:spcPts val="1526"/>
              </a:lnSpc>
            </a:pPr>
            <a:r>
              <a:rPr lang="en-US" sz="1511" spc="45">
                <a:solidFill>
                  <a:srgbClr val="000000"/>
                </a:solidFill>
                <a:latin typeface="Open Sans"/>
              </a:rPr>
              <a:t>            </a:t>
            </a:r>
            <a:r>
              <a:rPr lang="en-US" sz="1511" spc="45">
                <a:solidFill>
                  <a:srgbClr val="000000"/>
                </a:solidFill>
                <a:latin typeface="Open Sans Medium"/>
              </a:rPr>
              <a:t>"Vintage Chair"</a:t>
            </a:r>
            <a:r>
              <a:rPr lang="en-US" sz="1511" spc="45">
                <a:solidFill>
                  <a:srgbClr val="000000"/>
                </a:solidFill>
                <a:latin typeface="Open Sans"/>
              </a:rPr>
              <a:t>:0,</a:t>
            </a:r>
          </a:p>
          <a:p>
            <a:pPr>
              <a:lnSpc>
                <a:spcPts val="1526"/>
              </a:lnSpc>
            </a:pPr>
            <a:r>
              <a:rPr lang="en-US" sz="1511" spc="45">
                <a:solidFill>
                  <a:srgbClr val="000000"/>
                </a:solidFill>
                <a:latin typeface="Open Sans"/>
              </a:rPr>
              <a:t>            </a:t>
            </a:r>
            <a:r>
              <a:rPr lang="en-US" sz="1511" spc="45">
                <a:solidFill>
                  <a:srgbClr val="000000"/>
                </a:solidFill>
                <a:latin typeface="Open Sans Medium"/>
              </a:rPr>
              <a:t>"Hand-sewn Napkins"</a:t>
            </a:r>
            <a:r>
              <a:rPr lang="en-US" sz="1511" spc="45">
                <a:solidFill>
                  <a:srgbClr val="000000"/>
                </a:solidFill>
                <a:latin typeface="Open Sans"/>
              </a:rPr>
              <a:t>:0,</a:t>
            </a:r>
          </a:p>
          <a:p>
            <a:pPr>
              <a:lnSpc>
                <a:spcPts val="1526"/>
              </a:lnSpc>
            </a:pPr>
            <a:r>
              <a:rPr lang="en-US" sz="1511" spc="45">
                <a:solidFill>
                  <a:srgbClr val="000000"/>
                </a:solidFill>
                <a:latin typeface="Open Sans"/>
              </a:rPr>
              <a:t>            </a:t>
            </a:r>
            <a:r>
              <a:rPr lang="en-US" sz="1511" spc="45">
                <a:solidFill>
                  <a:srgbClr val="000000"/>
                </a:solidFill>
                <a:latin typeface="Open Sans Medium"/>
              </a:rPr>
              <a:t>"Glasses"</a:t>
            </a:r>
            <a:r>
              <a:rPr lang="en-US" sz="1511" spc="45">
                <a:solidFill>
                  <a:srgbClr val="000000"/>
                </a:solidFill>
                <a:latin typeface="Open Sans"/>
              </a:rPr>
              <a:t>:0</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r>
              <a:rPr lang="en-US" sz="1511" spc="45">
                <a:solidFill>
                  <a:srgbClr val="000000"/>
                </a:solidFill>
                <a:latin typeface="Open Sans Medium"/>
              </a:rPr>
              <a:t>"budget"</a:t>
            </a:r>
            <a:r>
              <a:rPr lang="en-US" sz="1511" spc="45">
                <a:solidFill>
                  <a:srgbClr val="000000"/>
                </a:solidFill>
                <a:latin typeface="Open Sans"/>
              </a:rPr>
              <a:t>:60</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   ]</a:t>
            </a:r>
          </a:p>
          <a:p>
            <a:pPr>
              <a:lnSpc>
                <a:spcPts val="1526"/>
              </a:lnSpc>
            </a:pPr>
            <a:r>
              <a:rPr lang="en-US" sz="1511" spc="45">
                <a:solidFill>
                  <a:srgbClr val="000000"/>
                </a:solidFill>
                <a:latin typeface="Open Sans"/>
              </a:rPr>
              <a:t>}</a:t>
            </a:r>
          </a:p>
          <a:p>
            <a:pPr>
              <a:lnSpc>
                <a:spcPts val="1526"/>
              </a:lnSpc>
              <a:spcBef>
                <a:spcPct val="0"/>
              </a:spcBef>
            </a:pPr>
          </a:p>
        </p:txBody>
      </p:sp>
      <p:grpSp>
        <p:nvGrpSpPr>
          <p:cNvPr name="Group 6" id="6"/>
          <p:cNvGrpSpPr/>
          <p:nvPr/>
        </p:nvGrpSpPr>
        <p:grpSpPr>
          <a:xfrm rot="0">
            <a:off x="834834" y="1617315"/>
            <a:ext cx="5874501" cy="6939806"/>
            <a:chOff x="0" y="0"/>
            <a:chExt cx="7832669" cy="9253075"/>
          </a:xfrm>
        </p:grpSpPr>
        <p:sp>
          <p:nvSpPr>
            <p:cNvPr name="TextBox 7" id="7"/>
            <p:cNvSpPr txBox="true"/>
            <p:nvPr/>
          </p:nvSpPr>
          <p:spPr>
            <a:xfrm rot="0">
              <a:off x="0" y="57150"/>
              <a:ext cx="7597009" cy="972735"/>
            </a:xfrm>
            <a:prstGeom prst="rect">
              <a:avLst/>
            </a:prstGeom>
          </p:spPr>
          <p:txBody>
            <a:bodyPr anchor="t" rtlCol="false" tIns="0" lIns="0" bIns="0" rIns="0">
              <a:spAutoFit/>
            </a:bodyPr>
            <a:lstStyle/>
            <a:p>
              <a:pPr>
                <a:lnSpc>
                  <a:spcPts val="2827"/>
                </a:lnSpc>
              </a:pPr>
              <a:r>
                <a:rPr lang="en-US" sz="2799" spc="83">
                  <a:solidFill>
                    <a:srgbClr val="7D133D"/>
                  </a:solidFill>
                  <a:latin typeface="Playfair Display SC"/>
                </a:rPr>
                <a:t>2- Sending the Competition description</a:t>
              </a:r>
            </a:p>
          </p:txBody>
        </p:sp>
        <p:sp>
          <p:nvSpPr>
            <p:cNvPr name="TextBox 8" id="8"/>
            <p:cNvSpPr txBox="true"/>
            <p:nvPr/>
          </p:nvSpPr>
          <p:spPr>
            <a:xfrm rot="0">
              <a:off x="0" y="1845800"/>
              <a:ext cx="7832669" cy="7407275"/>
            </a:xfrm>
            <a:prstGeom prst="rect">
              <a:avLst/>
            </a:prstGeom>
          </p:spPr>
          <p:txBody>
            <a:bodyPr anchor="t" rtlCol="false" tIns="0" lIns="0" bIns="0" rIns="0">
              <a:spAutoFit/>
            </a:bodyPr>
            <a:lstStyle/>
            <a:p>
              <a:pPr algn="just" marL="0" indent="0" lvl="0">
                <a:lnSpc>
                  <a:spcPts val="3749"/>
                </a:lnSpc>
                <a:spcBef>
                  <a:spcPct val="0"/>
                </a:spcBef>
              </a:pPr>
              <a:r>
                <a:rPr lang="en-US" sz="2499">
                  <a:solidFill>
                    <a:srgbClr val="000000"/>
                  </a:solidFill>
                  <a:latin typeface="Montserrat"/>
                </a:rPr>
                <a:t>      A competition description contains all the information necessary for the auction server to function properly; competition_id, title, description, the mechanism adopted, list of the goods, a list of the participating agents as well as all of the goods they're either interested in buying or willing to sell along with the budget of each agent, the private valuations and allocations. </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grpSp>
        <p:nvGrpSpPr>
          <p:cNvPr name="Group 2" id="2"/>
          <p:cNvGrpSpPr/>
          <p:nvPr/>
        </p:nvGrpSpPr>
        <p:grpSpPr>
          <a:xfrm rot="0">
            <a:off x="1028700" y="3215268"/>
            <a:ext cx="6927468" cy="2798717"/>
            <a:chOff x="0" y="0"/>
            <a:chExt cx="9236625" cy="3731623"/>
          </a:xfrm>
        </p:grpSpPr>
        <p:sp>
          <p:nvSpPr>
            <p:cNvPr name="TextBox 3" id="3"/>
            <p:cNvSpPr txBox="true"/>
            <p:nvPr/>
          </p:nvSpPr>
          <p:spPr>
            <a:xfrm rot="0">
              <a:off x="0" y="47625"/>
              <a:ext cx="8958724" cy="871008"/>
            </a:xfrm>
            <a:prstGeom prst="rect">
              <a:avLst/>
            </a:prstGeom>
          </p:spPr>
          <p:txBody>
            <a:bodyPr anchor="t" rtlCol="false" tIns="0" lIns="0" bIns="0" rIns="0">
              <a:spAutoFit/>
            </a:bodyPr>
            <a:lstStyle/>
            <a:p>
              <a:pPr>
                <a:lnSpc>
                  <a:spcPts val="2525"/>
                </a:lnSpc>
              </a:pPr>
              <a:r>
                <a:rPr lang="en-US" sz="2500" spc="75">
                  <a:solidFill>
                    <a:srgbClr val="7D133D"/>
                  </a:solidFill>
                  <a:latin typeface="Playfair Display SC"/>
                </a:rPr>
                <a:t>2- Sending the Competition description</a:t>
              </a:r>
            </a:p>
          </p:txBody>
        </p:sp>
        <p:sp>
          <p:nvSpPr>
            <p:cNvPr name="TextBox 4" id="4"/>
            <p:cNvSpPr txBox="true"/>
            <p:nvPr/>
          </p:nvSpPr>
          <p:spPr>
            <a:xfrm rot="0">
              <a:off x="0" y="1744073"/>
              <a:ext cx="9236625" cy="1987549"/>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000000"/>
                  </a:solidFill>
                  <a:latin typeface="Montserrat"/>
                </a:rPr>
                <a:t>    To properly showcase all this information it's only fitting to assign a json file to send the competition description to the auction server via a python application using the request library.  </a:t>
              </a:r>
            </a:p>
          </p:txBody>
        </p:sp>
      </p:grpSp>
      <p:pic>
        <p:nvPicPr>
          <p:cNvPr name="Picture 5" id="5"/>
          <p:cNvPicPr>
            <a:picLocks noChangeAspect="true"/>
          </p:cNvPicPr>
          <p:nvPr/>
        </p:nvPicPr>
        <p:blipFill>
          <a:blip r:embed="rId2"/>
          <a:srcRect l="0" t="0" r="5753" b="4364"/>
          <a:stretch>
            <a:fillRect/>
          </a:stretch>
        </p:blipFill>
        <p:spPr>
          <a:xfrm flipH="false" flipV="false" rot="0">
            <a:off x="9019574" y="2316534"/>
            <a:ext cx="8239726" cy="4679623"/>
          </a:xfrm>
          <a:prstGeom prst="rect">
            <a:avLst/>
          </a:prstGeom>
        </p:spPr>
      </p:pic>
      <p:sp>
        <p:nvSpPr>
          <p:cNvPr name="TextBox 6" id="6"/>
          <p:cNvSpPr txBox="true"/>
          <p:nvPr/>
        </p:nvSpPr>
        <p:spPr>
          <a:xfrm rot="0">
            <a:off x="9144000" y="7834954"/>
            <a:ext cx="7773329" cy="639657"/>
          </a:xfrm>
          <a:prstGeom prst="rect">
            <a:avLst/>
          </a:prstGeom>
        </p:spPr>
        <p:txBody>
          <a:bodyPr anchor="t" rtlCol="false" tIns="0" lIns="0" bIns="0" rIns="0">
            <a:spAutoFit/>
          </a:bodyPr>
          <a:lstStyle/>
          <a:p>
            <a:pPr algn="just">
              <a:lnSpc>
                <a:spcPts val="2688"/>
              </a:lnSpc>
              <a:spcBef>
                <a:spcPct val="0"/>
              </a:spcBef>
            </a:pPr>
            <a:r>
              <a:rPr lang="en-US" sz="1920">
                <a:solidFill>
                  <a:srgbClr val="000000"/>
                </a:solidFill>
                <a:latin typeface="Montserrat"/>
              </a:rPr>
              <a:t>Figure 2 : Python application able to read the desirable json file and send out the necessary informations to the auction server.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grpSp>
        <p:nvGrpSpPr>
          <p:cNvPr name="Group 2" id="2"/>
          <p:cNvGrpSpPr/>
          <p:nvPr/>
        </p:nvGrpSpPr>
        <p:grpSpPr>
          <a:xfrm rot="0">
            <a:off x="1028700" y="2686433"/>
            <a:ext cx="6818299" cy="4787674"/>
            <a:chOff x="0" y="0"/>
            <a:chExt cx="9091065" cy="6383565"/>
          </a:xfrm>
        </p:grpSpPr>
        <p:sp>
          <p:nvSpPr>
            <p:cNvPr name="TextBox 3" id="3"/>
            <p:cNvSpPr txBox="true"/>
            <p:nvPr/>
          </p:nvSpPr>
          <p:spPr>
            <a:xfrm rot="0">
              <a:off x="0" y="47625"/>
              <a:ext cx="8817544" cy="451908"/>
            </a:xfrm>
            <a:prstGeom prst="rect">
              <a:avLst/>
            </a:prstGeom>
          </p:spPr>
          <p:txBody>
            <a:bodyPr anchor="t" rtlCol="false" tIns="0" lIns="0" bIns="0" rIns="0">
              <a:spAutoFit/>
            </a:bodyPr>
            <a:lstStyle/>
            <a:p>
              <a:pPr>
                <a:lnSpc>
                  <a:spcPts val="2525"/>
                </a:lnSpc>
              </a:pPr>
              <a:r>
                <a:rPr lang="en-US" sz="2500" spc="75">
                  <a:solidFill>
                    <a:srgbClr val="7D133D"/>
                  </a:solidFill>
                  <a:latin typeface="Playfair Display SC"/>
                </a:rPr>
                <a:t>3- Sending Agent's bid requests</a:t>
              </a:r>
            </a:p>
          </p:txBody>
        </p:sp>
        <p:sp>
          <p:nvSpPr>
            <p:cNvPr name="TextBox 4" id="4"/>
            <p:cNvSpPr txBox="true"/>
            <p:nvPr/>
          </p:nvSpPr>
          <p:spPr>
            <a:xfrm rot="0">
              <a:off x="0" y="840015"/>
              <a:ext cx="9091065" cy="5543549"/>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000000"/>
                  </a:solidFill>
                  <a:latin typeface="Montserrat"/>
                </a:rPr>
                <a:t>     After succefully sending the competition description via the python application "auction_starter.py" , we ought to send each agent their bid requests. To simplify the process and to automatise it, we build yet another python application for this sole purpose alone where we assign a send_bid function where it exports bid requests  of each agent from their respective json file and sends them out to the auction server's address using the request library as well as parallerlly adding the agent ids in the agent_ids list.</a:t>
              </a:r>
            </a:p>
          </p:txBody>
        </p:sp>
      </p:grpSp>
      <p:pic>
        <p:nvPicPr>
          <p:cNvPr name="Picture 5" id="5"/>
          <p:cNvPicPr>
            <a:picLocks noChangeAspect="true"/>
          </p:cNvPicPr>
          <p:nvPr/>
        </p:nvPicPr>
        <p:blipFill>
          <a:blip r:embed="rId2"/>
          <a:srcRect l="0" t="0" r="0" b="0"/>
          <a:stretch>
            <a:fillRect/>
          </a:stretch>
        </p:blipFill>
        <p:spPr>
          <a:xfrm flipH="false" flipV="false" rot="0">
            <a:off x="8540501" y="2082849"/>
            <a:ext cx="9045799" cy="3529828"/>
          </a:xfrm>
          <a:prstGeom prst="rect">
            <a:avLst/>
          </a:prstGeom>
        </p:spPr>
      </p:pic>
      <p:pic>
        <p:nvPicPr>
          <p:cNvPr name="Picture 6" id="6"/>
          <p:cNvPicPr>
            <a:picLocks noChangeAspect="true"/>
          </p:cNvPicPr>
          <p:nvPr/>
        </p:nvPicPr>
        <p:blipFill>
          <a:blip r:embed="rId3"/>
          <a:srcRect l="0" t="532" r="0" b="532"/>
          <a:stretch>
            <a:fillRect/>
          </a:stretch>
        </p:blipFill>
        <p:spPr>
          <a:xfrm flipH="false" flipV="false" rot="0">
            <a:off x="8540501" y="5612677"/>
            <a:ext cx="9045799" cy="2510351"/>
          </a:xfrm>
          <a:prstGeom prst="rect">
            <a:avLst/>
          </a:prstGeom>
        </p:spPr>
      </p:pic>
      <p:sp>
        <p:nvSpPr>
          <p:cNvPr name="TextBox 7" id="7"/>
          <p:cNvSpPr txBox="true"/>
          <p:nvPr/>
        </p:nvSpPr>
        <p:spPr>
          <a:xfrm rot="0">
            <a:off x="8867500" y="8429083"/>
            <a:ext cx="8391800" cy="410251"/>
          </a:xfrm>
          <a:prstGeom prst="rect">
            <a:avLst/>
          </a:prstGeom>
        </p:spPr>
        <p:txBody>
          <a:bodyPr anchor="t" rtlCol="false" tIns="0" lIns="0" bIns="0" rIns="0">
            <a:spAutoFit/>
          </a:bodyPr>
          <a:lstStyle/>
          <a:p>
            <a:pPr algn="just">
              <a:lnSpc>
                <a:spcPts val="1748"/>
              </a:lnSpc>
              <a:spcBef>
                <a:spcPct val="0"/>
              </a:spcBef>
            </a:pPr>
            <a:r>
              <a:rPr lang="en-US" sz="1248">
                <a:solidFill>
                  <a:srgbClr val="000000"/>
                </a:solidFill>
                <a:latin typeface="Montserrat"/>
              </a:rPr>
              <a:t>Figure 3 : Python application able to read the desirable agent json file, extract their bids and send out the necessary informations to the auction server.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706884" y="3177972"/>
            <a:ext cx="8897070" cy="5264183"/>
          </a:xfrm>
          <a:prstGeom prst="rect">
            <a:avLst/>
          </a:prstGeom>
        </p:spPr>
      </p:pic>
      <p:sp>
        <p:nvSpPr>
          <p:cNvPr name="TextBox 3" id="3"/>
          <p:cNvSpPr txBox="true"/>
          <p:nvPr/>
        </p:nvSpPr>
        <p:spPr>
          <a:xfrm rot="0">
            <a:off x="4030534" y="1023986"/>
            <a:ext cx="10226932" cy="112395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000000"/>
                </a:solidFill>
                <a:latin typeface="Montserrat"/>
              </a:rPr>
              <a:t>      Through out the second part of the python application, the second function we have is capable of creating as many agents there are in the agent_ids list, and depending on the message type it return specific messages.</a:t>
            </a:r>
          </a:p>
        </p:txBody>
      </p:sp>
      <p:sp>
        <p:nvSpPr>
          <p:cNvPr name="TextBox 4" id="4"/>
          <p:cNvSpPr txBox="true"/>
          <p:nvPr/>
        </p:nvSpPr>
        <p:spPr>
          <a:xfrm rot="0">
            <a:off x="4053371" y="9063085"/>
            <a:ext cx="10204095" cy="513785"/>
          </a:xfrm>
          <a:prstGeom prst="rect">
            <a:avLst/>
          </a:prstGeom>
        </p:spPr>
        <p:txBody>
          <a:bodyPr anchor="t" rtlCol="false" tIns="0" lIns="0" bIns="0" rIns="0">
            <a:spAutoFit/>
          </a:bodyPr>
          <a:lstStyle/>
          <a:p>
            <a:pPr algn="just">
              <a:lnSpc>
                <a:spcPts val="2125"/>
              </a:lnSpc>
              <a:spcBef>
                <a:spcPct val="0"/>
              </a:spcBef>
            </a:pPr>
            <a:r>
              <a:rPr lang="en-US" sz="1518">
                <a:solidFill>
                  <a:srgbClr val="000000"/>
                </a:solidFill>
                <a:latin typeface="Montserrat"/>
              </a:rPr>
              <a:t>Figure 4 : Function capable of setting the number of bidders based on the competition description to automatically create agents that will interact with the auction server.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1343"/>
          <a:stretch>
            <a:fillRect/>
          </a:stretch>
        </p:blipFill>
        <p:spPr>
          <a:xfrm flipH="false" flipV="false" rot="0">
            <a:off x="2390472" y="4024308"/>
            <a:ext cx="13537354" cy="3040017"/>
          </a:xfrm>
          <a:prstGeom prst="rect">
            <a:avLst/>
          </a:prstGeom>
        </p:spPr>
      </p:pic>
      <p:sp>
        <p:nvSpPr>
          <p:cNvPr name="TextBox 3" id="3"/>
          <p:cNvSpPr txBox="true"/>
          <p:nvPr/>
        </p:nvSpPr>
        <p:spPr>
          <a:xfrm rot="0">
            <a:off x="2360175" y="2524146"/>
            <a:ext cx="13567651" cy="74295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000000"/>
                </a:solidFill>
                <a:latin typeface="Montserrat"/>
              </a:rPr>
              <a:t>      Depending on the bidder_number, the respective bidder flask function returns the agent informations to the bidder's route which has to correspond with the agent's url.</a:t>
            </a:r>
          </a:p>
        </p:txBody>
      </p:sp>
      <p:sp>
        <p:nvSpPr>
          <p:cNvPr name="TextBox 4" id="4"/>
          <p:cNvSpPr txBox="true"/>
          <p:nvPr/>
        </p:nvSpPr>
        <p:spPr>
          <a:xfrm rot="0">
            <a:off x="3934694" y="7409984"/>
            <a:ext cx="10448908" cy="669171"/>
          </a:xfrm>
          <a:prstGeom prst="rect">
            <a:avLst/>
          </a:prstGeom>
        </p:spPr>
        <p:txBody>
          <a:bodyPr anchor="t" rtlCol="false" tIns="0" lIns="0" bIns="0" rIns="0">
            <a:spAutoFit/>
          </a:bodyPr>
          <a:lstStyle/>
          <a:p>
            <a:pPr algn="just">
              <a:lnSpc>
                <a:spcPts val="2820"/>
              </a:lnSpc>
              <a:spcBef>
                <a:spcPct val="0"/>
              </a:spcBef>
            </a:pPr>
            <a:r>
              <a:rPr lang="en-US" sz="2014">
                <a:solidFill>
                  <a:srgbClr val="000000"/>
                </a:solidFill>
                <a:latin typeface="Montserrat"/>
              </a:rPr>
              <a:t>Figure 5 : Flask functions capable of returning bid requests containing the agent's bid to the auction server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4550668" y="2054775"/>
            <a:ext cx="8822020" cy="112395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000000"/>
                </a:solidFill>
                <a:latin typeface="Montserrat"/>
              </a:rPr>
              <a:t>      To activate the agents's port number and display the messages from the default_bidder() function we have to assign a cmd window and activate it as a flask app as follows : </a:t>
            </a:r>
          </a:p>
        </p:txBody>
      </p:sp>
      <p:pic>
        <p:nvPicPr>
          <p:cNvPr name="Picture 3" id="3"/>
          <p:cNvPicPr>
            <a:picLocks noChangeAspect="true"/>
          </p:cNvPicPr>
          <p:nvPr/>
        </p:nvPicPr>
        <p:blipFill>
          <a:blip r:embed="rId2"/>
          <a:srcRect l="47" t="0" r="47" b="0"/>
          <a:stretch>
            <a:fillRect/>
          </a:stretch>
        </p:blipFill>
        <p:spPr>
          <a:xfrm flipH="false" flipV="false" rot="0">
            <a:off x="4550668" y="4362474"/>
            <a:ext cx="9186664" cy="416502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305562" y="-995510"/>
            <a:ext cx="12278020" cy="12278020"/>
          </a:xfrm>
          <a:prstGeom prst="rect">
            <a:avLst/>
          </a:prstGeom>
        </p:spPr>
      </p:pic>
      <p:sp>
        <p:nvSpPr>
          <p:cNvPr name="AutoShape 4" id="4"/>
          <p:cNvSpPr/>
          <p:nvPr/>
        </p:nvSpPr>
        <p:spPr>
          <a:xfrm rot="0">
            <a:off x="1028700" y="2443843"/>
            <a:ext cx="16230600" cy="7298267"/>
          </a:xfrm>
          <a:prstGeom prst="rect">
            <a:avLst/>
          </a:prstGeom>
          <a:solidFill>
            <a:srgbClr val="A67C52">
              <a:alpha val="80000"/>
            </a:srgbClr>
          </a:solidFill>
        </p:spPr>
      </p:sp>
      <p:sp>
        <p:nvSpPr>
          <p:cNvPr name="TextBox 5" id="5"/>
          <p:cNvSpPr txBox="true"/>
          <p:nvPr/>
        </p:nvSpPr>
        <p:spPr>
          <a:xfrm rot="0">
            <a:off x="1028700" y="1114425"/>
            <a:ext cx="8115300" cy="521335"/>
          </a:xfrm>
          <a:prstGeom prst="rect">
            <a:avLst/>
          </a:prstGeom>
        </p:spPr>
        <p:txBody>
          <a:bodyPr anchor="t" rtlCol="false" tIns="0" lIns="0" bIns="0" rIns="0">
            <a:spAutoFit/>
          </a:bodyPr>
          <a:lstStyle/>
          <a:p>
            <a:pPr>
              <a:lnSpc>
                <a:spcPts val="3919"/>
              </a:lnSpc>
            </a:pPr>
            <a:r>
              <a:rPr lang="en-US" sz="3999" spc="219">
                <a:solidFill>
                  <a:srgbClr val="AA8248"/>
                </a:solidFill>
                <a:latin typeface="Montserrat Extra-Bold Italics"/>
              </a:rPr>
              <a:t>TABLE OF CONTENTS</a:t>
            </a:r>
          </a:p>
        </p:txBody>
      </p:sp>
      <p:sp>
        <p:nvSpPr>
          <p:cNvPr name="TextBox 6" id="6"/>
          <p:cNvSpPr txBox="true"/>
          <p:nvPr/>
        </p:nvSpPr>
        <p:spPr>
          <a:xfrm rot="0">
            <a:off x="2995874" y="2449572"/>
            <a:ext cx="12296253" cy="7103743"/>
          </a:xfrm>
          <a:prstGeom prst="rect">
            <a:avLst/>
          </a:prstGeom>
        </p:spPr>
        <p:txBody>
          <a:bodyPr anchor="t" rtlCol="false" tIns="0" lIns="0" bIns="0" rIns="0">
            <a:spAutoFit/>
          </a:bodyPr>
          <a:lstStyle/>
          <a:p>
            <a:pPr marL="604523" indent="-302261" lvl="1">
              <a:lnSpc>
                <a:spcPts val="6300"/>
              </a:lnSpc>
              <a:buFont typeface="Arial"/>
              <a:buChar char="•"/>
            </a:pPr>
            <a:r>
              <a:rPr lang="en-US" sz="2800" spc="56">
                <a:solidFill>
                  <a:srgbClr val="FFFFFF"/>
                </a:solidFill>
                <a:latin typeface="Montserrat"/>
              </a:rPr>
              <a:t>Introduction</a:t>
            </a:r>
          </a:p>
          <a:p>
            <a:pPr marL="604523" indent="-302261" lvl="1">
              <a:lnSpc>
                <a:spcPts val="6300"/>
              </a:lnSpc>
              <a:buFont typeface="Arial"/>
              <a:buChar char="•"/>
            </a:pPr>
            <a:r>
              <a:rPr lang="en-US" sz="2800" spc="56">
                <a:solidFill>
                  <a:srgbClr val="FFFFFF"/>
                </a:solidFill>
                <a:latin typeface="Montserrat"/>
              </a:rPr>
              <a:t>IRIT's presentation</a:t>
            </a:r>
          </a:p>
          <a:p>
            <a:pPr marL="604523" indent="-302261" lvl="1">
              <a:lnSpc>
                <a:spcPts val="6300"/>
              </a:lnSpc>
              <a:buFont typeface="Arial"/>
              <a:buChar char="•"/>
            </a:pPr>
            <a:r>
              <a:rPr lang="en-US" sz="2800" spc="56">
                <a:solidFill>
                  <a:srgbClr val="FFFFFF"/>
                </a:solidFill>
                <a:latin typeface="Montserrat"/>
              </a:rPr>
              <a:t>Overview of The work undertaken : </a:t>
            </a:r>
          </a:p>
          <a:p>
            <a:pPr>
              <a:lnSpc>
                <a:spcPts val="6300"/>
              </a:lnSpc>
            </a:pPr>
            <a:r>
              <a:rPr lang="en-US" sz="2800" spc="56">
                <a:solidFill>
                  <a:srgbClr val="FFFFFF"/>
                </a:solidFill>
                <a:latin typeface="Montserrat"/>
              </a:rPr>
              <a:t> </a:t>
            </a:r>
            <a:r>
              <a:rPr lang="en-US" sz="2800" spc="56">
                <a:solidFill>
                  <a:srgbClr val="FFFFFF"/>
                </a:solidFill>
                <a:latin typeface="Montserrat"/>
              </a:rPr>
              <a:t>         </a:t>
            </a:r>
            <a:r>
              <a:rPr lang="en-US" sz="2800" spc="56">
                <a:solidFill>
                  <a:srgbClr val="FFFFFF"/>
                </a:solidFill>
                <a:latin typeface="Montserrat"/>
              </a:rPr>
              <a:t>I - Learning about auctions </a:t>
            </a:r>
            <a:r>
              <a:rPr lang="en-US" sz="2800" spc="56">
                <a:solidFill>
                  <a:srgbClr val="FFFFFF"/>
                </a:solidFill>
                <a:latin typeface="Montserrat"/>
              </a:rPr>
              <a:t>Auctions comparison</a:t>
            </a:r>
          </a:p>
          <a:p>
            <a:pPr>
              <a:lnSpc>
                <a:spcPts val="6300"/>
              </a:lnSpc>
            </a:pPr>
            <a:r>
              <a:rPr lang="en-US" sz="2800" spc="56">
                <a:solidFill>
                  <a:srgbClr val="FFFFFF"/>
                </a:solidFill>
                <a:latin typeface="Montserrat"/>
              </a:rPr>
              <a:t> </a:t>
            </a:r>
            <a:r>
              <a:rPr lang="en-US" sz="2800" spc="56">
                <a:solidFill>
                  <a:srgbClr val="FFFFFF"/>
                </a:solidFill>
                <a:latin typeface="Montserrat"/>
              </a:rPr>
              <a:t>        </a:t>
            </a:r>
            <a:r>
              <a:rPr lang="en-US" sz="2800" spc="56">
                <a:solidFill>
                  <a:srgbClr val="FFFFFF"/>
                </a:solidFill>
                <a:latin typeface="Montserrat"/>
              </a:rPr>
              <a:t>II - General Auction Handling System</a:t>
            </a:r>
          </a:p>
          <a:p>
            <a:pPr>
              <a:lnSpc>
                <a:spcPts val="6300"/>
              </a:lnSpc>
            </a:pPr>
            <a:r>
              <a:rPr lang="en-US" sz="2800" spc="56">
                <a:solidFill>
                  <a:srgbClr val="FFFFFF"/>
                </a:solidFill>
                <a:latin typeface="Montserrat"/>
              </a:rPr>
              <a:t> </a:t>
            </a:r>
            <a:r>
              <a:rPr lang="en-US" sz="2800" spc="56">
                <a:solidFill>
                  <a:srgbClr val="FFFFFF"/>
                </a:solidFill>
                <a:latin typeface="Montserrat"/>
              </a:rPr>
              <a:t>       </a:t>
            </a:r>
            <a:r>
              <a:rPr lang="en-US" sz="2800" spc="56">
                <a:solidFill>
                  <a:srgbClr val="FFFFFF"/>
                </a:solidFill>
                <a:latin typeface="Montserrat"/>
              </a:rPr>
              <a:t>III- Creating the web server</a:t>
            </a:r>
          </a:p>
          <a:p>
            <a:pPr marL="604523" indent="-302261" lvl="1">
              <a:lnSpc>
                <a:spcPts val="6300"/>
              </a:lnSpc>
              <a:buFont typeface="Arial"/>
              <a:buChar char="•"/>
            </a:pPr>
            <a:r>
              <a:rPr lang="en-US" sz="2800" spc="56">
                <a:solidFill>
                  <a:srgbClr val="FFFFFF"/>
                </a:solidFill>
                <a:latin typeface="Montserrat"/>
              </a:rPr>
              <a:t>Personal Assessment</a:t>
            </a:r>
          </a:p>
          <a:p>
            <a:pPr marL="604523" indent="-302261" lvl="1">
              <a:lnSpc>
                <a:spcPts val="6300"/>
              </a:lnSpc>
              <a:buFont typeface="Arial"/>
              <a:buChar char="•"/>
            </a:pPr>
            <a:r>
              <a:rPr lang="en-US" sz="2800" spc="56">
                <a:solidFill>
                  <a:srgbClr val="FFFFFF"/>
                </a:solidFill>
                <a:latin typeface="Montserrat"/>
              </a:rPr>
              <a:t>Conclusion</a:t>
            </a:r>
          </a:p>
          <a:p>
            <a:pPr marL="604523" indent="-302261" lvl="1">
              <a:lnSpc>
                <a:spcPts val="6300"/>
              </a:lnSpc>
              <a:buFont typeface="Arial"/>
              <a:buChar char="•"/>
            </a:pPr>
            <a:r>
              <a:rPr lang="en-US" sz="2800" spc="56">
                <a:solidFill>
                  <a:srgbClr val="FFFFFF"/>
                </a:solidFill>
                <a:latin typeface="Montserrat"/>
              </a:rPr>
              <a:t>References</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790266" y="9258300"/>
            <a:ext cx="1783058" cy="295015"/>
          </a:xfrm>
          <a:prstGeom prst="rect">
            <a:avLst/>
          </a:prstGeom>
        </p:spPr>
      </p:pic>
      <p:pic>
        <p:nvPicPr>
          <p:cNvPr name="Picture 8" id="8"/>
          <p:cNvPicPr>
            <a:picLocks noChangeAspect="true"/>
          </p:cNvPicPr>
          <p:nvPr/>
        </p:nvPicPr>
        <p:blipFill>
          <a:blip r:embed="rId6">
            <a:alphaModFix amt="71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8700" y="7847605"/>
            <a:ext cx="1894505" cy="1894505"/>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2658652" y="2518168"/>
            <a:ext cx="13229184" cy="112395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000000"/>
                </a:solidFill>
                <a:latin typeface="Montserrat"/>
              </a:rPr>
              <a:t>      After sending the competition description to the auction server, and activating the port, we should receive the messages previously mentionned as be able to send the bid request messages to the server as previously shown </a:t>
            </a:r>
          </a:p>
        </p:txBody>
      </p:sp>
      <p:pic>
        <p:nvPicPr>
          <p:cNvPr name="Picture 3" id="3"/>
          <p:cNvPicPr>
            <a:picLocks noChangeAspect="true"/>
          </p:cNvPicPr>
          <p:nvPr/>
        </p:nvPicPr>
        <p:blipFill>
          <a:blip r:embed="rId3"/>
          <a:srcRect l="0" t="0" r="0" b="0"/>
          <a:stretch>
            <a:fillRect/>
          </a:stretch>
        </p:blipFill>
        <p:spPr>
          <a:xfrm flipH="false" flipV="false" rot="0">
            <a:off x="1028700" y="4960141"/>
            <a:ext cx="8115300" cy="299717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885781" y="4898272"/>
            <a:ext cx="8107491" cy="3120911"/>
          </a:xfrm>
          <a:prstGeom prst="rect">
            <a:avLst/>
          </a:prstGeom>
        </p:spPr>
      </p:pic>
      <p:sp>
        <p:nvSpPr>
          <p:cNvPr name="TextBox 5" id="5"/>
          <p:cNvSpPr txBox="true"/>
          <p:nvPr/>
        </p:nvSpPr>
        <p:spPr>
          <a:xfrm rot="0">
            <a:off x="1313363" y="8177229"/>
            <a:ext cx="7545974" cy="237972"/>
          </a:xfrm>
          <a:prstGeom prst="rect">
            <a:avLst/>
          </a:prstGeom>
        </p:spPr>
        <p:txBody>
          <a:bodyPr anchor="t" rtlCol="false" tIns="0" lIns="0" bIns="0" rIns="0">
            <a:spAutoFit/>
          </a:bodyPr>
          <a:lstStyle/>
          <a:p>
            <a:pPr algn="just">
              <a:lnSpc>
                <a:spcPts val="2036"/>
              </a:lnSpc>
              <a:spcBef>
                <a:spcPct val="0"/>
              </a:spcBef>
            </a:pPr>
            <a:r>
              <a:rPr lang="en-US" sz="1454">
                <a:solidFill>
                  <a:srgbClr val="000000"/>
                </a:solidFill>
                <a:latin typeface="Montserrat"/>
              </a:rPr>
              <a:t>Figure 6 : The 5000 port cmd window and all the messages received</a:t>
            </a:r>
          </a:p>
        </p:txBody>
      </p:sp>
      <p:sp>
        <p:nvSpPr>
          <p:cNvPr name="TextBox 6" id="6"/>
          <p:cNvSpPr txBox="true"/>
          <p:nvPr/>
        </p:nvSpPr>
        <p:spPr>
          <a:xfrm rot="0">
            <a:off x="10180509" y="8419435"/>
            <a:ext cx="7812764" cy="254900"/>
          </a:xfrm>
          <a:prstGeom prst="rect">
            <a:avLst/>
          </a:prstGeom>
        </p:spPr>
        <p:txBody>
          <a:bodyPr anchor="t" rtlCol="false" tIns="0" lIns="0" bIns="0" rIns="0">
            <a:spAutoFit/>
          </a:bodyPr>
          <a:lstStyle/>
          <a:p>
            <a:pPr algn="just">
              <a:lnSpc>
                <a:spcPts val="2108"/>
              </a:lnSpc>
              <a:spcBef>
                <a:spcPct val="0"/>
              </a:spcBef>
            </a:pPr>
            <a:r>
              <a:rPr lang="en-US" sz="1506">
                <a:solidFill>
                  <a:srgbClr val="000000"/>
                </a:solidFill>
                <a:latin typeface="Montserrat"/>
              </a:rPr>
              <a:t>Figure 7 :  Auction server's side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grpSp>
        <p:nvGrpSpPr>
          <p:cNvPr name="Group 2" id="2"/>
          <p:cNvGrpSpPr/>
          <p:nvPr/>
        </p:nvGrpSpPr>
        <p:grpSpPr>
          <a:xfrm rot="0">
            <a:off x="1028700" y="1631236"/>
            <a:ext cx="10041029" cy="7024528"/>
            <a:chOff x="0" y="0"/>
            <a:chExt cx="13388038" cy="9366037"/>
          </a:xfrm>
        </p:grpSpPr>
        <p:sp>
          <p:nvSpPr>
            <p:cNvPr name="TextBox 3" id="3"/>
            <p:cNvSpPr txBox="true"/>
            <p:nvPr/>
          </p:nvSpPr>
          <p:spPr>
            <a:xfrm rot="0">
              <a:off x="0" y="57150"/>
              <a:ext cx="12985236" cy="988999"/>
            </a:xfrm>
            <a:prstGeom prst="rect">
              <a:avLst/>
            </a:prstGeom>
          </p:spPr>
          <p:txBody>
            <a:bodyPr anchor="t" rtlCol="false" tIns="0" lIns="0" bIns="0" rIns="0">
              <a:spAutoFit/>
            </a:bodyPr>
            <a:lstStyle/>
            <a:p>
              <a:pPr>
                <a:lnSpc>
                  <a:spcPts val="2945"/>
                </a:lnSpc>
              </a:pPr>
              <a:r>
                <a:rPr lang="en-US" sz="2916" spc="87">
                  <a:solidFill>
                    <a:srgbClr val="7D133D"/>
                  </a:solidFill>
                  <a:latin typeface="Playfair Display SC"/>
                </a:rPr>
                <a:t>4- Bundles, Synergies and strategy application</a:t>
              </a:r>
            </a:p>
          </p:txBody>
        </p:sp>
        <p:sp>
          <p:nvSpPr>
            <p:cNvPr name="TextBox 4" id="4"/>
            <p:cNvSpPr txBox="true"/>
            <p:nvPr/>
          </p:nvSpPr>
          <p:spPr>
            <a:xfrm rot="0">
              <a:off x="0" y="1807724"/>
              <a:ext cx="13388038" cy="7558314"/>
            </a:xfrm>
            <a:prstGeom prst="rect">
              <a:avLst/>
            </a:prstGeom>
          </p:spPr>
          <p:txBody>
            <a:bodyPr anchor="t" rtlCol="false" tIns="0" lIns="0" bIns="0" rIns="0">
              <a:spAutoFit/>
            </a:bodyPr>
            <a:lstStyle/>
            <a:p>
              <a:pPr algn="just">
                <a:lnSpc>
                  <a:spcPts val="3749"/>
                </a:lnSpc>
              </a:pPr>
              <a:r>
                <a:rPr lang="en-US" sz="2499">
                  <a:solidFill>
                    <a:srgbClr val="000000"/>
                  </a:solidFill>
                  <a:latin typeface="Montserrat"/>
                </a:rPr>
                <a:t>     In competition description and in bid requests, the bundles are generally represented as graph tree. In the Competition description we can have only bundles of one or two goods, because later on we can calculate the values of the bundle with whatever amount of goods wanted thanks to synergies of bundles of two objects.</a:t>
              </a:r>
            </a:p>
            <a:p>
              <a:pPr algn="just">
                <a:lnSpc>
                  <a:spcPts val="3749"/>
                </a:lnSpc>
              </a:pPr>
            </a:p>
            <a:p>
              <a:pPr algn="just" marL="0" indent="0" lvl="0">
                <a:lnSpc>
                  <a:spcPts val="3749"/>
                </a:lnSpc>
                <a:spcBef>
                  <a:spcPct val="0"/>
                </a:spcBef>
              </a:pPr>
              <a:r>
                <a:rPr lang="en-US" sz="2499">
                  <a:solidFill>
                    <a:srgbClr val="000000"/>
                  </a:solidFill>
                  <a:latin typeface="Montserrat"/>
                </a:rPr>
                <a:t>In the example  we can see that our agent is interested in 3 goods, therefore we will be having a 6 bundles each containing a combination of 1 or 2 goods .  And the said agent can bid on 7 bundles, the 6 bundles and an extra one containing all 3 goods.</a:t>
              </a:r>
            </a:p>
          </p:txBody>
        </p:sp>
      </p:grpSp>
      <p:pic>
        <p:nvPicPr>
          <p:cNvPr name="Picture 5" id="5"/>
          <p:cNvPicPr>
            <a:picLocks noChangeAspect="true"/>
          </p:cNvPicPr>
          <p:nvPr/>
        </p:nvPicPr>
        <p:blipFill>
          <a:blip r:embed="rId2"/>
          <a:srcRect l="0" t="0" r="0" b="0"/>
          <a:stretch>
            <a:fillRect/>
          </a:stretch>
        </p:blipFill>
        <p:spPr>
          <a:xfrm flipH="false" flipV="false" rot="0">
            <a:off x="12882273" y="455491"/>
            <a:ext cx="4166190" cy="5163311"/>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12845761" y="5618802"/>
            <a:ext cx="4202701" cy="4212708"/>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143288" y="1350385"/>
            <a:ext cx="4001425" cy="415580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143288" y="5506185"/>
            <a:ext cx="4001425" cy="3752115"/>
          </a:xfrm>
          <a:prstGeom prst="rect">
            <a:avLst/>
          </a:prstGeom>
        </p:spPr>
      </p:pic>
      <p:sp>
        <p:nvSpPr>
          <p:cNvPr name="TextBox 4" id="4"/>
          <p:cNvSpPr txBox="true"/>
          <p:nvPr/>
        </p:nvSpPr>
        <p:spPr>
          <a:xfrm rot="0">
            <a:off x="1337597" y="4552950"/>
            <a:ext cx="4551181" cy="112395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000000"/>
                </a:solidFill>
                <a:latin typeface="Montserrat"/>
              </a:rPr>
              <a:t>     For the bundle of 3 goods, the value of the bundle will be determined as such :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1503247" y="2105978"/>
            <a:ext cx="7263449" cy="6551295"/>
          </a:xfrm>
          <a:prstGeom prst="rect">
            <a:avLst/>
          </a:prstGeom>
        </p:spPr>
        <p:txBody>
          <a:bodyPr anchor="t" rtlCol="false" tIns="0" lIns="0" bIns="0" rIns="0">
            <a:spAutoFit/>
          </a:bodyPr>
          <a:lstStyle/>
          <a:p>
            <a:pPr algn="just">
              <a:lnSpc>
                <a:spcPts val="3450"/>
              </a:lnSpc>
            </a:pPr>
            <a:r>
              <a:rPr lang="en-US" sz="2300">
                <a:solidFill>
                  <a:srgbClr val="000000"/>
                </a:solidFill>
                <a:latin typeface="Montserrat"/>
              </a:rPr>
              <a:t>     For automatization purposes, we first had to get the number of objects and bundles and to simplify the process, my team mate has sat a for loop that goes through the tree in the competition description json file and stops as soon as there are two objects in a branch / bundles of two objects to get the exact number of goods and that is because we first fill in the single objects and then the bundles of two objects. And used the triangular numbers to determine the number  of possible bundles. The number of possible combinations can be determined from the number of objects as shown in the diagram.</a:t>
            </a:r>
          </a:p>
          <a:p>
            <a:pPr algn="just" marL="0" indent="0" lvl="0">
              <a:lnSpc>
                <a:spcPts val="3450"/>
              </a:lnSpc>
              <a:spcBef>
                <a:spcPct val="0"/>
              </a:spcBef>
            </a:pPr>
          </a:p>
        </p:txBody>
      </p:sp>
      <p:pic>
        <p:nvPicPr>
          <p:cNvPr name="Picture 3" id="3"/>
          <p:cNvPicPr>
            <a:picLocks noChangeAspect="true"/>
          </p:cNvPicPr>
          <p:nvPr/>
        </p:nvPicPr>
        <p:blipFill>
          <a:blip r:embed="rId3"/>
          <a:srcRect l="4623" t="0" r="4623" b="0"/>
          <a:stretch>
            <a:fillRect/>
          </a:stretch>
        </p:blipFill>
        <p:spPr>
          <a:xfrm flipH="false" flipV="false" rot="0">
            <a:off x="9953704" y="4147817"/>
            <a:ext cx="6883802" cy="2534292"/>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2782330" y="1906533"/>
            <a:ext cx="12723340" cy="6688455"/>
          </a:xfrm>
          <a:prstGeom prst="rect">
            <a:avLst/>
          </a:prstGeom>
        </p:spPr>
        <p:txBody>
          <a:bodyPr anchor="t" rtlCol="false" tIns="0" lIns="0" bIns="0" rIns="0">
            <a:spAutoFit/>
          </a:bodyPr>
          <a:lstStyle/>
          <a:p>
            <a:pPr algn="just">
              <a:lnSpc>
                <a:spcPts val="3300"/>
              </a:lnSpc>
            </a:pPr>
            <a:r>
              <a:rPr lang="en-US" sz="2200">
                <a:solidFill>
                  <a:srgbClr val="000000"/>
                </a:solidFill>
                <a:latin typeface="Montserrat"/>
              </a:rPr>
              <a:t> From then, we should be able to to extract the value of each of the bundles and build a matrix to be able to properly display the values and extract them as we would like depending on the strategy that the agent would like to use. </a:t>
            </a:r>
          </a:p>
          <a:p>
            <a:pPr algn="just">
              <a:lnSpc>
                <a:spcPts val="3300"/>
              </a:lnSpc>
            </a:pPr>
            <a:r>
              <a:rPr lang="en-US" sz="2200">
                <a:solidFill>
                  <a:srgbClr val="000000"/>
                </a:solidFill>
                <a:latin typeface="Montserrat"/>
              </a:rPr>
              <a:t> </a:t>
            </a:r>
          </a:p>
          <a:p>
            <a:pPr algn="just">
              <a:lnSpc>
                <a:spcPts val="3300"/>
              </a:lnSpc>
            </a:pPr>
            <a:r>
              <a:rPr lang="en-US" sz="2200">
                <a:solidFill>
                  <a:srgbClr val="000000"/>
                </a:solidFill>
                <a:latin typeface="Montserrat"/>
              </a:rPr>
              <a:t>    For the INT strategy, the AC value of each bundle gets compared to another bundle and if the value of the first bundle is superior it gets considered as a the diserable bundle and gets compared to anothe bundle and so on until we obtain a list of desirable bundles. Parralelly, the value of the non desirable bundle gets modified to 0 in the agent's request.json file. And if the bundle happens to be a desirable one the new calculated AC value is set instead of the original one.</a:t>
            </a:r>
          </a:p>
          <a:p>
            <a:pPr algn="just">
              <a:lnSpc>
                <a:spcPts val="3300"/>
              </a:lnSpc>
            </a:pPr>
          </a:p>
          <a:p>
            <a:pPr algn="just">
              <a:lnSpc>
                <a:spcPts val="3300"/>
              </a:lnSpc>
            </a:pPr>
            <a:r>
              <a:rPr lang="en-US" sz="2200">
                <a:solidFill>
                  <a:srgbClr val="000000"/>
                </a:solidFill>
                <a:latin typeface="Montserrat"/>
              </a:rPr>
              <a:t>  The strategy of Comp I on the other hand is very similar to INT, but each bundle is compared to the average of the other agent's bundle value. Similarly, if the value of the bundle is superior to the said average it is now considered a desirable bundle and the new value is set as the new bundle's value in the json file.</a:t>
            </a:r>
          </a:p>
          <a:p>
            <a:pPr algn="just" marL="0" indent="0" lvl="0">
              <a:lnSpc>
                <a:spcPts val="3300"/>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AF7ED"/>
        </a:solidFill>
      </p:bgPr>
    </p:bg>
    <p:spTree>
      <p:nvGrpSpPr>
        <p:cNvPr id="1" name=""/>
        <p:cNvGrpSpPr/>
        <p:nvPr/>
      </p:nvGrpSpPr>
      <p:grpSpPr>
        <a:xfrm>
          <a:off x="0" y="0"/>
          <a:ext cx="0" cy="0"/>
          <a:chOff x="0" y="0"/>
          <a:chExt cx="0" cy="0"/>
        </a:xfrm>
      </p:grpSpPr>
      <p:sp>
        <p:nvSpPr>
          <p:cNvPr name="AutoShape 2" id="2"/>
          <p:cNvSpPr/>
          <p:nvPr/>
        </p:nvSpPr>
        <p:spPr>
          <a:xfrm rot="0">
            <a:off x="3683449" y="3310787"/>
            <a:ext cx="10921102" cy="3109419"/>
          </a:xfrm>
          <a:prstGeom prst="rect">
            <a:avLst/>
          </a:prstGeom>
          <a:solidFill>
            <a:srgbClr val="A67C52">
              <a:alpha val="41961"/>
            </a:srgbClr>
          </a:solidFill>
        </p:spPr>
      </p:sp>
      <p:sp>
        <p:nvSpPr>
          <p:cNvPr name="TextBox 3" id="3"/>
          <p:cNvSpPr txBox="true"/>
          <p:nvPr/>
        </p:nvSpPr>
        <p:spPr>
          <a:xfrm rot="0">
            <a:off x="5457251" y="4663694"/>
            <a:ext cx="7373498" cy="479806"/>
          </a:xfrm>
          <a:prstGeom prst="rect">
            <a:avLst/>
          </a:prstGeom>
        </p:spPr>
        <p:txBody>
          <a:bodyPr anchor="t" rtlCol="false" tIns="0" lIns="0" bIns="0" rIns="0">
            <a:spAutoFit/>
          </a:bodyPr>
          <a:lstStyle/>
          <a:p>
            <a:pPr>
              <a:lnSpc>
                <a:spcPts val="3736"/>
              </a:lnSpc>
            </a:pPr>
            <a:r>
              <a:rPr lang="en-US" sz="3699" spc="110">
                <a:solidFill>
                  <a:srgbClr val="7D133D"/>
                </a:solidFill>
                <a:latin typeface="Playfair Display SC"/>
              </a:rPr>
              <a:t>III- Creating the webserver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1028700" y="2466022"/>
            <a:ext cx="6061536" cy="5297805"/>
          </a:xfrm>
          <a:prstGeom prst="rect">
            <a:avLst/>
          </a:prstGeom>
        </p:spPr>
        <p:txBody>
          <a:bodyPr anchor="t" rtlCol="false" tIns="0" lIns="0" bIns="0" rIns="0">
            <a:spAutoFit/>
          </a:bodyPr>
          <a:lstStyle/>
          <a:p>
            <a:pPr algn="just" marL="0" indent="0" lvl="0">
              <a:lnSpc>
                <a:spcPts val="3299"/>
              </a:lnSpc>
              <a:spcBef>
                <a:spcPct val="0"/>
              </a:spcBef>
            </a:pPr>
            <a:r>
              <a:rPr lang="en-US" sz="2199">
                <a:solidFill>
                  <a:srgbClr val="000000"/>
                </a:solidFill>
                <a:latin typeface="Montserrat"/>
              </a:rPr>
              <a:t>     The first steps of creating the web server was to create the html pages along with the jinja2 templates to help add the dynamic part of the html. For exemple to create a competition description containing five agents , we start by writing 5 as the number of agents wanted, the flask app with the next page's route will request the /setAuction route's arguments to extract the number of agents requested and sets it, in the inputAgents's HTML,as the limit of n's range in the for loop to give out the following page : </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306437">
            <a:off x="12570031" y="4126255"/>
            <a:ext cx="3329857" cy="3124011"/>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445389">
            <a:off x="9275459" y="5345837"/>
            <a:ext cx="3195348" cy="2997818"/>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58" t="21878" r="0" b="0"/>
          <a:stretch>
            <a:fillRect/>
          </a:stretch>
        </p:blipFill>
        <p:spPr>
          <a:xfrm flipH="false" flipV="false" rot="-8187565">
            <a:off x="13494820" y="2253582"/>
            <a:ext cx="2575367" cy="2440523"/>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8996411" y="6241676"/>
            <a:ext cx="7346916" cy="3235899"/>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8350363" y="2462062"/>
            <a:ext cx="3796628" cy="303876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2821164" y="511277"/>
            <a:ext cx="4302416" cy="1950785"/>
          </a:xfrm>
          <a:prstGeom prst="rect">
            <a:avLst/>
          </a:prstGeom>
        </p:spPr>
      </p:pic>
      <p:pic>
        <p:nvPicPr>
          <p:cNvPr name="Picture 9" id="9"/>
          <p:cNvPicPr>
            <a:picLocks noChangeAspect="true"/>
          </p:cNvPicPr>
          <p:nvPr/>
        </p:nvPicPr>
        <p:blipFill>
          <a:blip r:embed="rId7"/>
          <a:srcRect l="3200" t="0" r="8906" b="0"/>
          <a:stretch>
            <a:fillRect/>
          </a:stretch>
        </p:blipFill>
        <p:spPr>
          <a:xfrm flipH="false" flipV="false" rot="0">
            <a:off x="12077900" y="3306850"/>
            <a:ext cx="5387533" cy="1938589"/>
          </a:xfrm>
          <a:prstGeom prst="rect">
            <a:avLst/>
          </a:prstGeom>
        </p:spPr>
      </p:pic>
      <p:sp>
        <p:nvSpPr>
          <p:cNvPr name="TextBox 10" id="10"/>
          <p:cNvSpPr txBox="true"/>
          <p:nvPr/>
        </p:nvSpPr>
        <p:spPr>
          <a:xfrm rot="0">
            <a:off x="8598821" y="5519066"/>
            <a:ext cx="2725120" cy="169194"/>
          </a:xfrm>
          <a:prstGeom prst="rect">
            <a:avLst/>
          </a:prstGeom>
        </p:spPr>
        <p:txBody>
          <a:bodyPr anchor="t" rtlCol="false" tIns="0" lIns="0" bIns="0" rIns="0">
            <a:spAutoFit/>
          </a:bodyPr>
          <a:lstStyle/>
          <a:p>
            <a:pPr algn="just">
              <a:lnSpc>
                <a:spcPts val="1460"/>
              </a:lnSpc>
              <a:spcBef>
                <a:spcPct val="0"/>
              </a:spcBef>
            </a:pPr>
            <a:r>
              <a:rPr lang="en-US" sz="1043">
                <a:solidFill>
                  <a:srgbClr val="000000"/>
                </a:solidFill>
                <a:latin typeface="Montserrat"/>
              </a:rPr>
              <a:t>Figure 10 : SetupAuction HTML page</a:t>
            </a:r>
          </a:p>
        </p:txBody>
      </p:sp>
      <p:sp>
        <p:nvSpPr>
          <p:cNvPr name="TextBox 11" id="11"/>
          <p:cNvSpPr txBox="true"/>
          <p:nvPr/>
        </p:nvSpPr>
        <p:spPr>
          <a:xfrm rot="0">
            <a:off x="11031477" y="9578239"/>
            <a:ext cx="2893451" cy="197484"/>
          </a:xfrm>
          <a:prstGeom prst="rect">
            <a:avLst/>
          </a:prstGeom>
        </p:spPr>
        <p:txBody>
          <a:bodyPr anchor="t" rtlCol="false" tIns="0" lIns="0" bIns="0" rIns="0">
            <a:spAutoFit/>
          </a:bodyPr>
          <a:lstStyle/>
          <a:p>
            <a:pPr algn="just">
              <a:lnSpc>
                <a:spcPts val="1642"/>
              </a:lnSpc>
              <a:spcBef>
                <a:spcPct val="0"/>
              </a:spcBef>
            </a:pPr>
            <a:r>
              <a:rPr lang="en-US" sz="1173">
                <a:solidFill>
                  <a:srgbClr val="000000"/>
                </a:solidFill>
                <a:latin typeface="Montserrat"/>
              </a:rPr>
              <a:t>Figure 11 : inputAgents flask app route</a:t>
            </a:r>
          </a:p>
        </p:txBody>
      </p:sp>
      <p:sp>
        <p:nvSpPr>
          <p:cNvPr name="TextBox 12" id="12"/>
          <p:cNvSpPr txBox="true"/>
          <p:nvPr/>
        </p:nvSpPr>
        <p:spPr>
          <a:xfrm rot="0">
            <a:off x="13547304" y="5415704"/>
            <a:ext cx="3788580" cy="197484"/>
          </a:xfrm>
          <a:prstGeom prst="rect">
            <a:avLst/>
          </a:prstGeom>
        </p:spPr>
        <p:txBody>
          <a:bodyPr anchor="t" rtlCol="false" tIns="0" lIns="0" bIns="0" rIns="0">
            <a:spAutoFit/>
          </a:bodyPr>
          <a:lstStyle/>
          <a:p>
            <a:pPr algn="just">
              <a:lnSpc>
                <a:spcPts val="1642"/>
              </a:lnSpc>
              <a:spcBef>
                <a:spcPct val="0"/>
              </a:spcBef>
            </a:pPr>
            <a:r>
              <a:rPr lang="en-US" sz="1173">
                <a:solidFill>
                  <a:srgbClr val="000000"/>
                </a:solidFill>
                <a:latin typeface="Montserrat"/>
              </a:rPr>
              <a:t>Figure 12 : inputAgent html and the jinja2 for loop</a:t>
            </a:r>
          </a:p>
        </p:txBody>
      </p:sp>
      <p:sp>
        <p:nvSpPr>
          <p:cNvPr name="TextBox 13" id="13"/>
          <p:cNvSpPr txBox="true"/>
          <p:nvPr/>
        </p:nvSpPr>
        <p:spPr>
          <a:xfrm rot="0">
            <a:off x="14353258" y="2470746"/>
            <a:ext cx="2557238" cy="197484"/>
          </a:xfrm>
          <a:prstGeom prst="rect">
            <a:avLst/>
          </a:prstGeom>
        </p:spPr>
        <p:txBody>
          <a:bodyPr anchor="t" rtlCol="false" tIns="0" lIns="0" bIns="0" rIns="0">
            <a:spAutoFit/>
          </a:bodyPr>
          <a:lstStyle/>
          <a:p>
            <a:pPr algn="just">
              <a:lnSpc>
                <a:spcPts val="1642"/>
              </a:lnSpc>
              <a:spcBef>
                <a:spcPct val="0"/>
              </a:spcBef>
            </a:pPr>
            <a:r>
              <a:rPr lang="en-US" sz="1173">
                <a:solidFill>
                  <a:srgbClr val="000000"/>
                </a:solidFill>
                <a:latin typeface="Montserrat"/>
              </a:rPr>
              <a:t>Figure 13 : inputAgent final HTML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1028700" y="2838450"/>
            <a:ext cx="6061536" cy="4552950"/>
          </a:xfrm>
          <a:prstGeom prst="rect">
            <a:avLst/>
          </a:prstGeom>
        </p:spPr>
        <p:txBody>
          <a:bodyPr anchor="t" rtlCol="false" tIns="0" lIns="0" bIns="0" rIns="0">
            <a:spAutoFit/>
          </a:bodyPr>
          <a:lstStyle/>
          <a:p>
            <a:pPr algn="just">
              <a:lnSpc>
                <a:spcPts val="3000"/>
              </a:lnSpc>
            </a:pPr>
            <a:r>
              <a:rPr lang="en-US" sz="2000">
                <a:solidFill>
                  <a:srgbClr val="000000"/>
                </a:solidFill>
                <a:latin typeface="Montserrat"/>
              </a:rPr>
              <a:t>          To extract the generated data from the form's user input from every html page and in an organized manner based on competition description's order, we opted to use the session library to finally generate the competition description's json and lastly send it directly to the auction's server to run the customizable auction.  </a:t>
            </a:r>
          </a:p>
          <a:p>
            <a:pPr algn="just">
              <a:lnSpc>
                <a:spcPts val="3000"/>
              </a:lnSpc>
            </a:pPr>
          </a:p>
          <a:p>
            <a:pPr algn="just" marL="0" indent="0" lvl="0">
              <a:lnSpc>
                <a:spcPts val="3000"/>
              </a:lnSpc>
              <a:spcBef>
                <a:spcPct val="0"/>
              </a:spcBef>
            </a:pPr>
            <a:r>
              <a:rPr lang="en-US" sz="2000">
                <a:solidFill>
                  <a:srgbClr val="000000"/>
                </a:solidFill>
                <a:latin typeface="Montserrat"/>
              </a:rPr>
              <a:t>To do so, we should get the data that we extracted from all of the other routes to build the final CompDesc (figure 14).</a:t>
            </a:r>
          </a:p>
        </p:txBody>
      </p:sp>
      <p:pic>
        <p:nvPicPr>
          <p:cNvPr name="Picture 3" id="3"/>
          <p:cNvPicPr>
            <a:picLocks noChangeAspect="true"/>
          </p:cNvPicPr>
          <p:nvPr/>
        </p:nvPicPr>
        <p:blipFill>
          <a:blip r:embed="rId2"/>
          <a:srcRect l="0" t="0" r="0" b="0"/>
          <a:stretch>
            <a:fillRect/>
          </a:stretch>
        </p:blipFill>
        <p:spPr>
          <a:xfrm flipH="false" flipV="false" rot="0">
            <a:off x="8016077" y="3377092"/>
            <a:ext cx="9243223" cy="3368936"/>
          </a:xfrm>
          <a:prstGeom prst="rect">
            <a:avLst/>
          </a:prstGeom>
        </p:spPr>
      </p:pic>
      <p:sp>
        <p:nvSpPr>
          <p:cNvPr name="TextBox 4" id="4"/>
          <p:cNvSpPr txBox="true"/>
          <p:nvPr/>
        </p:nvSpPr>
        <p:spPr>
          <a:xfrm rot="0">
            <a:off x="8692566" y="6828984"/>
            <a:ext cx="8207180" cy="562416"/>
          </a:xfrm>
          <a:prstGeom prst="rect">
            <a:avLst/>
          </a:prstGeom>
        </p:spPr>
        <p:txBody>
          <a:bodyPr anchor="t" rtlCol="false" tIns="0" lIns="0" bIns="0" rIns="0">
            <a:spAutoFit/>
          </a:bodyPr>
          <a:lstStyle/>
          <a:p>
            <a:pPr algn="just">
              <a:lnSpc>
                <a:spcPts val="2385"/>
              </a:lnSpc>
              <a:spcBef>
                <a:spcPct val="0"/>
              </a:spcBef>
            </a:pPr>
            <a:r>
              <a:rPr lang="en-US" sz="1704">
                <a:solidFill>
                  <a:srgbClr val="000000"/>
                </a:solidFill>
                <a:latin typeface="Montserrat"/>
              </a:rPr>
              <a:t>Figure 14 : Passing all the data extracted from a route to another by session library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7408" b="0"/>
          <a:stretch>
            <a:fillRect/>
          </a:stretch>
        </p:blipFill>
        <p:spPr>
          <a:xfrm flipH="false" flipV="false" rot="0">
            <a:off x="1028700" y="4333582"/>
            <a:ext cx="7743385" cy="3578257"/>
          </a:xfrm>
          <a:prstGeom prst="rect">
            <a:avLst/>
          </a:prstGeom>
        </p:spPr>
      </p:pic>
      <p:sp>
        <p:nvSpPr>
          <p:cNvPr name="TextBox 3" id="3"/>
          <p:cNvSpPr txBox="true"/>
          <p:nvPr/>
        </p:nvSpPr>
        <p:spPr>
          <a:xfrm rot="0">
            <a:off x="1028700" y="2327536"/>
            <a:ext cx="7562405" cy="1085850"/>
          </a:xfrm>
          <a:prstGeom prst="rect">
            <a:avLst/>
          </a:prstGeom>
        </p:spPr>
        <p:txBody>
          <a:bodyPr anchor="t" rtlCol="false" tIns="0" lIns="0" bIns="0" rIns="0">
            <a:spAutoFit/>
          </a:bodyPr>
          <a:lstStyle/>
          <a:p>
            <a:pPr algn="just" marL="0" indent="0" lvl="0">
              <a:lnSpc>
                <a:spcPts val="2999"/>
              </a:lnSpc>
              <a:spcBef>
                <a:spcPct val="0"/>
              </a:spcBef>
            </a:pPr>
            <a:r>
              <a:rPr lang="en-US" sz="1999">
                <a:solidFill>
                  <a:srgbClr val="000000"/>
                </a:solidFill>
                <a:latin typeface="Montserrat"/>
              </a:rPr>
              <a:t>           For exemple, to extract each agent's child nodes, we extract all the values and the units wanted of the goods from the synergy_data session :</a:t>
            </a:r>
          </a:p>
        </p:txBody>
      </p:sp>
      <p:pic>
        <p:nvPicPr>
          <p:cNvPr name="Picture 4" id="4"/>
          <p:cNvPicPr>
            <a:picLocks noChangeAspect="true"/>
          </p:cNvPicPr>
          <p:nvPr/>
        </p:nvPicPr>
        <p:blipFill>
          <a:blip r:embed="rId3"/>
          <a:srcRect l="994" t="0" r="994" b="0"/>
          <a:stretch>
            <a:fillRect/>
          </a:stretch>
        </p:blipFill>
        <p:spPr>
          <a:xfrm flipH="false" flipV="false" rot="0">
            <a:off x="9528071" y="2278847"/>
            <a:ext cx="7731229" cy="1623855"/>
          </a:xfrm>
          <a:prstGeom prst="rect">
            <a:avLst/>
          </a:prstGeom>
        </p:spPr>
      </p:pic>
      <p:sp>
        <p:nvSpPr>
          <p:cNvPr name="TextBox 5" id="5"/>
          <p:cNvSpPr txBox="true"/>
          <p:nvPr/>
        </p:nvSpPr>
        <p:spPr>
          <a:xfrm rot="0">
            <a:off x="9839541" y="1075203"/>
            <a:ext cx="7419759" cy="742950"/>
          </a:xfrm>
          <a:prstGeom prst="rect">
            <a:avLst/>
          </a:prstGeom>
        </p:spPr>
        <p:txBody>
          <a:bodyPr anchor="t" rtlCol="false" tIns="0" lIns="0" bIns="0" rIns="0">
            <a:spAutoFit/>
          </a:bodyPr>
          <a:lstStyle/>
          <a:p>
            <a:pPr algn="just" marL="0" indent="0" lvl="0">
              <a:lnSpc>
                <a:spcPts val="3000"/>
              </a:lnSpc>
              <a:spcBef>
                <a:spcPct val="0"/>
              </a:spcBef>
            </a:pPr>
            <a:r>
              <a:rPr lang="en-US" sz="2000">
                <a:solidFill>
                  <a:srgbClr val="000000"/>
                </a:solidFill>
                <a:latin typeface="Montserrat"/>
              </a:rPr>
              <a:t>           Like wise for allocations, to build small dictionaries to add to each  agents dictionary : </a:t>
            </a:r>
          </a:p>
        </p:txBody>
      </p:sp>
      <p:pic>
        <p:nvPicPr>
          <p:cNvPr name="Picture 6" id="6"/>
          <p:cNvPicPr>
            <a:picLocks noChangeAspect="true"/>
          </p:cNvPicPr>
          <p:nvPr/>
        </p:nvPicPr>
        <p:blipFill>
          <a:blip r:embed="rId4"/>
          <a:srcRect l="0" t="2027" r="0" b="2027"/>
          <a:stretch>
            <a:fillRect/>
          </a:stretch>
        </p:blipFill>
        <p:spPr>
          <a:xfrm flipH="false" flipV="false" rot="0">
            <a:off x="9528071" y="4879903"/>
            <a:ext cx="7679605" cy="5080587"/>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614353" y="2047611"/>
            <a:ext cx="11059294" cy="5560959"/>
          </a:xfrm>
          <a:prstGeom prst="rect">
            <a:avLst/>
          </a:prstGeom>
        </p:spPr>
      </p:pic>
      <p:sp>
        <p:nvSpPr>
          <p:cNvPr name="TextBox 3" id="3"/>
          <p:cNvSpPr txBox="true"/>
          <p:nvPr/>
        </p:nvSpPr>
        <p:spPr>
          <a:xfrm rot="0">
            <a:off x="6188500" y="7901319"/>
            <a:ext cx="5845935" cy="338070"/>
          </a:xfrm>
          <a:prstGeom prst="rect">
            <a:avLst/>
          </a:prstGeom>
        </p:spPr>
        <p:txBody>
          <a:bodyPr anchor="t" rtlCol="false" tIns="0" lIns="0" bIns="0" rIns="0">
            <a:spAutoFit/>
          </a:bodyPr>
          <a:lstStyle/>
          <a:p>
            <a:pPr algn="just">
              <a:lnSpc>
                <a:spcPts val="2917"/>
              </a:lnSpc>
              <a:spcBef>
                <a:spcPct val="0"/>
              </a:spcBef>
            </a:pPr>
            <a:r>
              <a:rPr lang="en-US" sz="2084">
                <a:solidFill>
                  <a:srgbClr val="000000"/>
                </a:solidFill>
                <a:latin typeface="Montserrat"/>
              </a:rPr>
              <a:t>Figure 17 :  Generating Agents dictionaries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FE9E3"/>
        </a:solidFill>
      </p:bgPr>
    </p:bg>
    <p:spTree>
      <p:nvGrpSpPr>
        <p:cNvPr id="1" name=""/>
        <p:cNvGrpSpPr/>
        <p:nvPr/>
      </p:nvGrpSpPr>
      <p:grpSpPr>
        <a:xfrm>
          <a:off x="0" y="0"/>
          <a:ext cx="0" cy="0"/>
          <a:chOff x="0" y="0"/>
          <a:chExt cx="0" cy="0"/>
        </a:xfrm>
      </p:grpSpPr>
      <p:sp>
        <p:nvSpPr>
          <p:cNvPr name="TextBox 2" id="2"/>
          <p:cNvSpPr txBox="true"/>
          <p:nvPr/>
        </p:nvSpPr>
        <p:spPr>
          <a:xfrm rot="0">
            <a:off x="6629189" y="4925695"/>
            <a:ext cx="8655450" cy="521336"/>
          </a:xfrm>
          <a:prstGeom prst="rect">
            <a:avLst/>
          </a:prstGeom>
        </p:spPr>
        <p:txBody>
          <a:bodyPr anchor="t" rtlCol="false" tIns="0" lIns="0" bIns="0" rIns="0">
            <a:spAutoFit/>
          </a:bodyPr>
          <a:lstStyle/>
          <a:p>
            <a:pPr>
              <a:lnSpc>
                <a:spcPts val="3920"/>
              </a:lnSpc>
            </a:pPr>
            <a:r>
              <a:rPr lang="en-US" sz="4000" spc="220">
                <a:solidFill>
                  <a:srgbClr val="A67C52"/>
                </a:solidFill>
                <a:latin typeface="Montserrat Extra-Bold Italics"/>
              </a:rPr>
              <a:t>INTRODUCTION</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6291821" y="4708335"/>
            <a:ext cx="5704357" cy="946531"/>
          </a:xfrm>
          <a:prstGeom prst="rect">
            <a:avLst/>
          </a:prstGeom>
        </p:spPr>
        <p:txBody>
          <a:bodyPr anchor="t" rtlCol="false" tIns="0" lIns="0" bIns="0" rIns="0">
            <a:spAutoFit/>
          </a:bodyPr>
          <a:lstStyle/>
          <a:p>
            <a:pPr algn="ctr">
              <a:lnSpc>
                <a:spcPts val="3736"/>
              </a:lnSpc>
            </a:pPr>
            <a:r>
              <a:rPr lang="en-US" sz="3699" spc="110">
                <a:solidFill>
                  <a:srgbClr val="7D133D"/>
                </a:solidFill>
                <a:latin typeface="Playfair Display SC"/>
              </a:rPr>
              <a:t>personal </a:t>
            </a:r>
          </a:p>
          <a:p>
            <a:pPr algn="ctr">
              <a:lnSpc>
                <a:spcPts val="3736"/>
              </a:lnSpc>
            </a:pPr>
            <a:r>
              <a:rPr lang="en-US" sz="3699" spc="110">
                <a:solidFill>
                  <a:srgbClr val="7D133D"/>
                </a:solidFill>
                <a:latin typeface="Playfair Display SC"/>
              </a:rPr>
              <a:t>assessment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1028700" y="2838450"/>
            <a:ext cx="11377928" cy="4552950"/>
          </a:xfrm>
          <a:prstGeom prst="rect">
            <a:avLst/>
          </a:prstGeom>
        </p:spPr>
        <p:txBody>
          <a:bodyPr anchor="t" rtlCol="false" tIns="0" lIns="0" bIns="0" rIns="0">
            <a:spAutoFit/>
          </a:bodyPr>
          <a:lstStyle/>
          <a:p>
            <a:pPr algn="just">
              <a:lnSpc>
                <a:spcPts val="3000"/>
              </a:lnSpc>
            </a:pPr>
            <a:r>
              <a:rPr lang="en-US" sz="2000">
                <a:solidFill>
                  <a:srgbClr val="000000"/>
                </a:solidFill>
                <a:latin typeface="Montserrat"/>
              </a:rPr>
              <a:t>       From a technical point of view, this internship give me the opportunity to practice Full Stack Developement. </a:t>
            </a:r>
          </a:p>
          <a:p>
            <a:pPr algn="just">
              <a:lnSpc>
                <a:spcPts val="3000"/>
              </a:lnSpc>
            </a:pPr>
          </a:p>
          <a:p>
            <a:pPr algn="just">
              <a:lnSpc>
                <a:spcPts val="3000"/>
              </a:lnSpc>
            </a:pPr>
          </a:p>
          <a:p>
            <a:pPr algn="just">
              <a:lnSpc>
                <a:spcPts val="3000"/>
              </a:lnSpc>
            </a:pPr>
            <a:r>
              <a:rPr lang="en-US" sz="2000">
                <a:solidFill>
                  <a:srgbClr val="000000"/>
                </a:solidFill>
                <a:latin typeface="Montserrat"/>
              </a:rPr>
              <a:t>    Back-end wise, i have had the possibility to discover Haskell, getting to practice Python and Flask and having my first "real" project to work on. Learning all about socket programming, and how requests work all while practicing Json  and help making the process of creating competition descriptions easier with the session library.  </a:t>
            </a:r>
          </a:p>
          <a:p>
            <a:pPr algn="just">
              <a:lnSpc>
                <a:spcPts val="3000"/>
              </a:lnSpc>
            </a:pPr>
          </a:p>
          <a:p>
            <a:pPr algn="just">
              <a:lnSpc>
                <a:spcPts val="3000"/>
              </a:lnSpc>
            </a:pPr>
            <a:r>
              <a:rPr lang="en-US" sz="2000">
                <a:solidFill>
                  <a:srgbClr val="000000"/>
                </a:solidFill>
                <a:latin typeface="Montserrat"/>
              </a:rPr>
              <a:t>  </a:t>
            </a:r>
          </a:p>
          <a:p>
            <a:pPr algn="just">
              <a:lnSpc>
                <a:spcPts val="3000"/>
              </a:lnSpc>
            </a:pPr>
            <a:r>
              <a:rPr lang="en-US" sz="2000">
                <a:solidFill>
                  <a:srgbClr val="000000"/>
                </a:solidFill>
                <a:latin typeface="Montserrat"/>
              </a:rPr>
              <a:t>    Front-end wise, having had to develop a web server, HTML,/CSS and Jinja2 were my best tools to help simpilfy the making of the customized competion descriptions</a:t>
            </a:r>
          </a:p>
        </p:txBody>
      </p:sp>
      <p:sp>
        <p:nvSpPr>
          <p:cNvPr name="TextBox 3" id="3"/>
          <p:cNvSpPr txBox="true"/>
          <p:nvPr/>
        </p:nvSpPr>
        <p:spPr>
          <a:xfrm rot="0">
            <a:off x="1563774" y="990600"/>
            <a:ext cx="6034464" cy="412750"/>
          </a:xfrm>
          <a:prstGeom prst="rect">
            <a:avLst/>
          </a:prstGeom>
        </p:spPr>
        <p:txBody>
          <a:bodyPr anchor="t" rtlCol="false" tIns="0" lIns="0" bIns="0" rIns="0">
            <a:spAutoFit/>
          </a:bodyPr>
          <a:lstStyle/>
          <a:p>
            <a:pPr algn="just">
              <a:lnSpc>
                <a:spcPts val="3499"/>
              </a:lnSpc>
              <a:spcBef>
                <a:spcPct val="0"/>
              </a:spcBef>
            </a:pPr>
            <a:r>
              <a:rPr lang="en-US" sz="2499">
                <a:solidFill>
                  <a:srgbClr val="AA8248"/>
                </a:solidFill>
                <a:latin typeface="Playfair Display SC"/>
              </a:rPr>
              <a:t>1- Technical Knowledge</a:t>
            </a:r>
          </a:p>
        </p:txBody>
      </p:sp>
      <p:pic>
        <p:nvPicPr>
          <p:cNvPr name="Picture 4" id="4"/>
          <p:cNvPicPr>
            <a:picLocks noChangeAspect="true"/>
          </p:cNvPicPr>
          <p:nvPr/>
        </p:nvPicPr>
        <p:blipFill>
          <a:blip r:embed="rId2"/>
          <a:srcRect l="0" t="0" r="0" b="0"/>
          <a:stretch>
            <a:fillRect/>
          </a:stretch>
        </p:blipFill>
        <p:spPr>
          <a:xfrm flipH="false" flipV="false" rot="0">
            <a:off x="14688483" y="1111827"/>
            <a:ext cx="1345434" cy="753443"/>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5053434" y="2589170"/>
            <a:ext cx="708061" cy="956706"/>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4658563" y="4273512"/>
            <a:ext cx="1497805" cy="494161"/>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4309571" y="5750220"/>
            <a:ext cx="1942904" cy="915007"/>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4372062" y="7474852"/>
            <a:ext cx="1978277" cy="1097582"/>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1968840" y="1249088"/>
            <a:ext cx="7535745" cy="412750"/>
          </a:xfrm>
          <a:prstGeom prst="rect">
            <a:avLst/>
          </a:prstGeom>
        </p:spPr>
        <p:txBody>
          <a:bodyPr anchor="t" rtlCol="false" tIns="0" lIns="0" bIns="0" rIns="0">
            <a:spAutoFit/>
          </a:bodyPr>
          <a:lstStyle/>
          <a:p>
            <a:pPr algn="just">
              <a:lnSpc>
                <a:spcPts val="3499"/>
              </a:lnSpc>
              <a:spcBef>
                <a:spcPct val="0"/>
              </a:spcBef>
            </a:pPr>
            <a:r>
              <a:rPr lang="en-US" sz="2499">
                <a:solidFill>
                  <a:srgbClr val="AA8248"/>
                </a:solidFill>
                <a:latin typeface="Playfair Display SC"/>
              </a:rPr>
              <a:t>2- Personal Input</a:t>
            </a:r>
          </a:p>
        </p:txBody>
      </p:sp>
      <p:sp>
        <p:nvSpPr>
          <p:cNvPr name="TextBox 3" id="3"/>
          <p:cNvSpPr txBox="true"/>
          <p:nvPr/>
        </p:nvSpPr>
        <p:spPr>
          <a:xfrm rot="0">
            <a:off x="2953367" y="2838450"/>
            <a:ext cx="12381266" cy="4552950"/>
          </a:xfrm>
          <a:prstGeom prst="rect">
            <a:avLst/>
          </a:prstGeom>
        </p:spPr>
        <p:txBody>
          <a:bodyPr anchor="t" rtlCol="false" tIns="0" lIns="0" bIns="0" rIns="0">
            <a:spAutoFit/>
          </a:bodyPr>
          <a:lstStyle/>
          <a:p>
            <a:pPr algn="just">
              <a:lnSpc>
                <a:spcPts val="3000"/>
              </a:lnSpc>
            </a:pPr>
            <a:r>
              <a:rPr lang="en-US" sz="2000">
                <a:solidFill>
                  <a:srgbClr val="000000"/>
                </a:solidFill>
                <a:latin typeface="Montserrat"/>
              </a:rPr>
              <a:t>       From a personal point of view,  this internship made me improve in alot of ways. It was my first experience as  research intern where i had to experience the life of a researcher first hand; </a:t>
            </a:r>
          </a:p>
          <a:p>
            <a:pPr algn="just">
              <a:lnSpc>
                <a:spcPts val="3000"/>
              </a:lnSpc>
            </a:pPr>
          </a:p>
          <a:p>
            <a:pPr algn="just" marL="431801" indent="-215900" lvl="1">
              <a:lnSpc>
                <a:spcPts val="3000"/>
              </a:lnSpc>
              <a:buFont typeface="Arial"/>
              <a:buChar char="•"/>
            </a:pPr>
            <a:r>
              <a:rPr lang="en-US" sz="2000">
                <a:solidFill>
                  <a:srgbClr val="000000"/>
                </a:solidFill>
                <a:latin typeface="Montserrat"/>
              </a:rPr>
              <a:t>G</a:t>
            </a:r>
            <a:r>
              <a:rPr lang="en-US" sz="2000">
                <a:solidFill>
                  <a:srgbClr val="000000"/>
                </a:solidFill>
                <a:latin typeface="Montserrat"/>
              </a:rPr>
              <a:t>aining a deeper understanding of the scientific process,  </a:t>
            </a:r>
          </a:p>
          <a:p>
            <a:pPr algn="just" marL="431801" indent="-215900" lvl="1">
              <a:lnSpc>
                <a:spcPts val="3000"/>
              </a:lnSpc>
              <a:buFont typeface="Arial"/>
              <a:buChar char="•"/>
            </a:pPr>
            <a:r>
              <a:rPr lang="en-US" sz="2000">
                <a:solidFill>
                  <a:srgbClr val="000000"/>
                </a:solidFill>
                <a:latin typeface="Montserrat"/>
              </a:rPr>
              <a:t>Discovering new knowledge and programming languages and libraries and practice what i learned through out my academic process. </a:t>
            </a:r>
          </a:p>
          <a:p>
            <a:pPr algn="just" marL="431801" indent="-215900" lvl="1">
              <a:lnSpc>
                <a:spcPts val="3000"/>
              </a:lnSpc>
              <a:buFont typeface="Arial"/>
              <a:buChar char="•"/>
            </a:pPr>
            <a:r>
              <a:rPr lang="en-US" sz="2000">
                <a:solidFill>
                  <a:srgbClr val="000000"/>
                </a:solidFill>
                <a:latin typeface="Montserrat"/>
              </a:rPr>
              <a:t>Effectively communicate your ideas and theories of how to do certain tasks. </a:t>
            </a:r>
          </a:p>
          <a:p>
            <a:pPr algn="just" marL="431801" indent="-215900" lvl="1">
              <a:lnSpc>
                <a:spcPts val="3000"/>
              </a:lnSpc>
              <a:buFont typeface="Arial"/>
              <a:buChar char="•"/>
            </a:pPr>
            <a:r>
              <a:rPr lang="en-US" sz="2000">
                <a:solidFill>
                  <a:srgbClr val="000000"/>
                </a:solidFill>
                <a:latin typeface="Montserrat"/>
              </a:rPr>
              <a:t>Eventually publish our work as a guidline for other interns to follow and understand our work during the last 4 months.</a:t>
            </a:r>
          </a:p>
          <a:p>
            <a:pPr algn="just">
              <a:lnSpc>
                <a:spcPts val="3000"/>
              </a:lnSpc>
            </a:pPr>
          </a:p>
          <a:p>
            <a:pPr algn="just">
              <a:lnSpc>
                <a:spcPts val="3000"/>
              </a:lnSpc>
            </a:pPr>
            <a:r>
              <a:rPr lang="en-US" sz="2000">
                <a:solidFill>
                  <a:srgbClr val="000000"/>
                </a:solidFill>
                <a:latin typeface="Montserrat"/>
              </a:rPr>
              <a:t> As for life skills; professionalism, time management, organisation, team work and collaboration were just as important. </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AF7ED"/>
        </a:solidFill>
      </p:bgPr>
    </p:bg>
    <p:spTree>
      <p:nvGrpSpPr>
        <p:cNvPr id="1" name=""/>
        <p:cNvGrpSpPr/>
        <p:nvPr/>
      </p:nvGrpSpPr>
      <p:grpSpPr>
        <a:xfrm>
          <a:off x="0" y="0"/>
          <a:ext cx="0" cy="0"/>
          <a:chOff x="0" y="0"/>
          <a:chExt cx="0" cy="0"/>
        </a:xfrm>
      </p:grpSpPr>
      <p:sp>
        <p:nvSpPr>
          <p:cNvPr name="AutoShape 2" id="2"/>
          <p:cNvSpPr/>
          <p:nvPr/>
        </p:nvSpPr>
        <p:spPr>
          <a:xfrm rot="0">
            <a:off x="-1421682" y="8890061"/>
            <a:ext cx="20355901" cy="1396939"/>
          </a:xfrm>
          <a:prstGeom prst="rect">
            <a:avLst/>
          </a:prstGeom>
          <a:solidFill>
            <a:srgbClr val="A67C52">
              <a:alpha val="41961"/>
            </a:srgbClr>
          </a:solidFill>
        </p:spPr>
      </p:sp>
      <p:sp>
        <p:nvSpPr>
          <p:cNvPr name="AutoShape 3" id="3"/>
          <p:cNvSpPr/>
          <p:nvPr/>
        </p:nvSpPr>
        <p:spPr>
          <a:xfrm rot="0">
            <a:off x="-1033951" y="0"/>
            <a:ext cx="20355901" cy="1396939"/>
          </a:xfrm>
          <a:prstGeom prst="rect">
            <a:avLst/>
          </a:prstGeom>
          <a:solidFill>
            <a:srgbClr val="A67C52">
              <a:alpha val="41961"/>
            </a:srgbClr>
          </a:solidFill>
        </p:spPr>
      </p:sp>
      <p:sp>
        <p:nvSpPr>
          <p:cNvPr name="TextBox 4" id="4"/>
          <p:cNvSpPr txBox="true"/>
          <p:nvPr/>
        </p:nvSpPr>
        <p:spPr>
          <a:xfrm rot="0">
            <a:off x="6291821" y="4663694"/>
            <a:ext cx="5704357" cy="479806"/>
          </a:xfrm>
          <a:prstGeom prst="rect">
            <a:avLst/>
          </a:prstGeom>
        </p:spPr>
        <p:txBody>
          <a:bodyPr anchor="t" rtlCol="false" tIns="0" lIns="0" bIns="0" rIns="0">
            <a:spAutoFit/>
          </a:bodyPr>
          <a:lstStyle/>
          <a:p>
            <a:pPr algn="ctr">
              <a:lnSpc>
                <a:spcPts val="3736"/>
              </a:lnSpc>
            </a:pPr>
            <a:r>
              <a:rPr lang="en-US" sz="3699" spc="110">
                <a:solidFill>
                  <a:srgbClr val="7D133D"/>
                </a:solidFill>
                <a:latin typeface="Playfair Display SC"/>
              </a:rPr>
              <a:t>Conclusion</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5968330" y="2288112"/>
            <a:ext cx="5704357" cy="479806"/>
          </a:xfrm>
          <a:prstGeom prst="rect">
            <a:avLst/>
          </a:prstGeom>
        </p:spPr>
        <p:txBody>
          <a:bodyPr anchor="t" rtlCol="false" tIns="0" lIns="0" bIns="0" rIns="0">
            <a:spAutoFit/>
          </a:bodyPr>
          <a:lstStyle/>
          <a:p>
            <a:pPr algn="ctr">
              <a:lnSpc>
                <a:spcPts val="3736"/>
              </a:lnSpc>
            </a:pPr>
            <a:r>
              <a:rPr lang="en-US" sz="3699" spc="110">
                <a:solidFill>
                  <a:srgbClr val="7D133D"/>
                </a:solidFill>
                <a:latin typeface="Playfair Display SC"/>
              </a:rPr>
              <a:t>References</a:t>
            </a:r>
          </a:p>
        </p:txBody>
      </p:sp>
      <p:sp>
        <p:nvSpPr>
          <p:cNvPr name="TextBox 3" id="3"/>
          <p:cNvSpPr txBox="true"/>
          <p:nvPr/>
        </p:nvSpPr>
        <p:spPr>
          <a:xfrm rot="0">
            <a:off x="2854800" y="3270884"/>
            <a:ext cx="12578399" cy="5987416"/>
          </a:xfrm>
          <a:prstGeom prst="rect">
            <a:avLst/>
          </a:prstGeom>
        </p:spPr>
        <p:txBody>
          <a:bodyPr anchor="t" rtlCol="false" tIns="0" lIns="0" bIns="0" rIns="0">
            <a:spAutoFit/>
          </a:bodyPr>
          <a:lstStyle/>
          <a:p>
            <a:pPr algn="just">
              <a:lnSpc>
                <a:spcPts val="3265"/>
              </a:lnSpc>
            </a:pPr>
          </a:p>
          <a:p>
            <a:pPr algn="just">
              <a:lnSpc>
                <a:spcPts val="3265"/>
              </a:lnSpc>
            </a:pPr>
            <a:r>
              <a:rPr lang="en-US" sz="2332">
                <a:solidFill>
                  <a:srgbClr val="000000"/>
                </a:solidFill>
                <a:latin typeface="Montserrat"/>
              </a:rPr>
              <a:t>[ 1 ]   General Auction Handling System by Armen Inants </a:t>
            </a:r>
          </a:p>
          <a:p>
            <a:pPr algn="just">
              <a:lnSpc>
                <a:spcPts val="3265"/>
              </a:lnSpc>
            </a:pPr>
          </a:p>
          <a:p>
            <a:pPr algn="just">
              <a:lnSpc>
                <a:spcPts val="3265"/>
              </a:lnSpc>
            </a:pPr>
            <a:r>
              <a:rPr lang="en-US" sz="2332">
                <a:solidFill>
                  <a:srgbClr val="000000"/>
                </a:solidFill>
                <a:latin typeface="Montserrat"/>
              </a:rPr>
              <a:t>[ 2 ]  Auction Theory © 2010, Elsevier Inc.</a:t>
            </a:r>
          </a:p>
          <a:p>
            <a:pPr algn="just">
              <a:lnSpc>
                <a:spcPts val="3265"/>
              </a:lnSpc>
            </a:pPr>
          </a:p>
          <a:p>
            <a:pPr algn="just">
              <a:lnSpc>
                <a:spcPts val="3265"/>
              </a:lnSpc>
            </a:pPr>
            <a:r>
              <a:rPr lang="en-US" sz="2332">
                <a:solidFill>
                  <a:srgbClr val="000000"/>
                </a:solidFill>
                <a:latin typeface="Montserrat"/>
              </a:rPr>
              <a:t>[ 3 ]  Coordination non coopérative : Méthodes D’enchères by Philippe Caillou</a:t>
            </a:r>
          </a:p>
          <a:p>
            <a:pPr algn="just">
              <a:lnSpc>
                <a:spcPts val="3265"/>
              </a:lnSpc>
            </a:pPr>
          </a:p>
          <a:p>
            <a:pPr algn="just">
              <a:lnSpc>
                <a:spcPts val="3265"/>
              </a:lnSpc>
            </a:pPr>
            <a:r>
              <a:rPr lang="en-US" sz="2332">
                <a:solidFill>
                  <a:srgbClr val="000000"/>
                </a:solidFill>
                <a:latin typeface="Montserrat"/>
              </a:rPr>
              <a:t>[ 4 ]  A Bidding Strategy in Combinatorial Auctions </a:t>
            </a:r>
          </a:p>
          <a:p>
            <a:pPr algn="just">
              <a:lnSpc>
                <a:spcPts val="3265"/>
              </a:lnSpc>
            </a:pPr>
          </a:p>
          <a:p>
            <a:pPr algn="just">
              <a:lnSpc>
                <a:spcPts val="3265"/>
              </a:lnSpc>
            </a:pPr>
            <a:r>
              <a:rPr lang="en-US" sz="2332">
                <a:solidFill>
                  <a:srgbClr val="000000"/>
                </a:solidFill>
                <a:latin typeface="Montserrat"/>
              </a:rPr>
              <a:t>[ 5 ]  Bidding Strategies and their Impact on Revenues in Combinatorial Auctions </a:t>
            </a:r>
          </a:p>
          <a:p>
            <a:pPr algn="just">
              <a:lnSpc>
                <a:spcPts val="3265"/>
              </a:lnSpc>
            </a:pPr>
            <a:r>
              <a:rPr lang="en-US" sz="2332">
                <a:solidFill>
                  <a:srgbClr val="000000"/>
                </a:solidFill>
                <a:latin typeface="Montserrat"/>
              </a:rPr>
              <a:t>           by Na An, Wedad Elmaghraby, Pınar Keskinocak</a:t>
            </a:r>
          </a:p>
          <a:p>
            <a:pPr algn="just">
              <a:lnSpc>
                <a:spcPts val="3265"/>
              </a:lnSpc>
            </a:pPr>
          </a:p>
          <a:p>
            <a:pPr>
              <a:lnSpc>
                <a:spcPts val="3265"/>
              </a:lnSpc>
            </a:pPr>
            <a:r>
              <a:rPr lang="en-US" sz="2332">
                <a:solidFill>
                  <a:srgbClr val="000000"/>
                </a:solidFill>
                <a:latin typeface="Montserrat"/>
              </a:rPr>
              <a:t>[ 6 ]  Simple Auctions with Performance Guarantees for Multi-Robot Task Allocation</a:t>
            </a:r>
          </a:p>
          <a:p>
            <a:pPr>
              <a:lnSpc>
                <a:spcPts val="3265"/>
              </a:lnSpc>
            </a:pPr>
          </a:p>
          <a:p>
            <a:pPr algn="just">
              <a:lnSpc>
                <a:spcPts val="3265"/>
              </a:lnSpc>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FE9E3"/>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8115300" cy="521336"/>
          </a:xfrm>
          <a:prstGeom prst="rect">
            <a:avLst/>
          </a:prstGeom>
        </p:spPr>
        <p:txBody>
          <a:bodyPr anchor="t" rtlCol="false" tIns="0" lIns="0" bIns="0" rIns="0">
            <a:spAutoFit/>
          </a:bodyPr>
          <a:lstStyle/>
          <a:p>
            <a:pPr>
              <a:lnSpc>
                <a:spcPts val="3920"/>
              </a:lnSpc>
            </a:pPr>
            <a:r>
              <a:rPr lang="en-US" sz="4000" spc="220">
                <a:solidFill>
                  <a:srgbClr val="A67C52"/>
                </a:solidFill>
                <a:latin typeface="Montserrat Extra-Bold Italics"/>
              </a:rPr>
              <a:t>IRIT'S PRESENTATION</a:t>
            </a:r>
          </a:p>
        </p:txBody>
      </p:sp>
      <p:sp>
        <p:nvSpPr>
          <p:cNvPr name="TextBox 3" id="3"/>
          <p:cNvSpPr txBox="true"/>
          <p:nvPr/>
        </p:nvSpPr>
        <p:spPr>
          <a:xfrm rot="0">
            <a:off x="1089064" y="2516492"/>
            <a:ext cx="16553710" cy="1810385"/>
          </a:xfrm>
          <a:prstGeom prst="rect">
            <a:avLst/>
          </a:prstGeom>
        </p:spPr>
        <p:txBody>
          <a:bodyPr anchor="t" rtlCol="false" tIns="0" lIns="0" bIns="0" rIns="0">
            <a:spAutoFit/>
          </a:bodyPr>
          <a:lstStyle/>
          <a:p>
            <a:pPr algn="just">
              <a:lnSpc>
                <a:spcPts val="3639"/>
              </a:lnSpc>
              <a:spcBef>
                <a:spcPct val="0"/>
              </a:spcBef>
            </a:pPr>
            <a:r>
              <a:rPr lang="en-US" sz="2599" spc="142">
                <a:solidFill>
                  <a:srgbClr val="000000"/>
                </a:solidFill>
                <a:latin typeface="Montserrat Bold"/>
              </a:rPr>
              <a:t>Created in 1990, The Institut de Recherche en Informatique de Toulouse (IRIT) is a Joint Research Unit of the Centre National de la Recherche Scientifique (CNRS), consisting of : Université Toulouse1 Capitole (UT1), Université de Toulouse Jean Jaurès (UT2J), Université Paul Sabatier Toulouse 3 (UT3) and  Institut National Polytechnique de Toulouse (INP).</a:t>
            </a:r>
          </a:p>
        </p:txBody>
      </p:sp>
      <p:sp>
        <p:nvSpPr>
          <p:cNvPr name="TextBox 4" id="4"/>
          <p:cNvSpPr txBox="true"/>
          <p:nvPr/>
        </p:nvSpPr>
        <p:spPr>
          <a:xfrm rot="0">
            <a:off x="1089064" y="4952621"/>
            <a:ext cx="15384090" cy="453391"/>
          </a:xfrm>
          <a:prstGeom prst="rect">
            <a:avLst/>
          </a:prstGeom>
        </p:spPr>
        <p:txBody>
          <a:bodyPr anchor="t" rtlCol="false" tIns="0" lIns="0" bIns="0" rIns="0">
            <a:spAutoFit/>
          </a:bodyPr>
          <a:lstStyle/>
          <a:p>
            <a:pPr>
              <a:lnSpc>
                <a:spcPts val="3899"/>
              </a:lnSpc>
            </a:pPr>
            <a:r>
              <a:rPr lang="en-US" sz="2599">
                <a:solidFill>
                  <a:srgbClr val="000000"/>
                </a:solidFill>
                <a:latin typeface="Montserrat Bold"/>
              </a:rPr>
              <a:t>The 24 research groups of the laboratory are dispatched in seven scientific departments:</a:t>
            </a:r>
          </a:p>
        </p:txBody>
      </p:sp>
      <p:sp>
        <p:nvSpPr>
          <p:cNvPr name="TextBox 5" id="5"/>
          <p:cNvSpPr txBox="true"/>
          <p:nvPr/>
        </p:nvSpPr>
        <p:spPr>
          <a:xfrm rot="0">
            <a:off x="1549934" y="5819783"/>
            <a:ext cx="16092839" cy="3181985"/>
          </a:xfrm>
          <a:prstGeom prst="rect">
            <a:avLst/>
          </a:prstGeom>
        </p:spPr>
        <p:txBody>
          <a:bodyPr anchor="t" rtlCol="false" tIns="0" lIns="0" bIns="0" rIns="0">
            <a:spAutoFit/>
          </a:bodyPr>
          <a:lstStyle/>
          <a:p>
            <a:pPr marL="561339" indent="-280669" lvl="1">
              <a:lnSpc>
                <a:spcPts val="3639"/>
              </a:lnSpc>
              <a:buFont typeface="Arial"/>
              <a:buChar char="•"/>
            </a:pPr>
            <a:r>
              <a:rPr lang="en-US" sz="2599" spc="142">
                <a:solidFill>
                  <a:srgbClr val="000000"/>
                </a:solidFill>
                <a:latin typeface="Montserrat Bold"/>
              </a:rPr>
              <a:t>DPT ASR : ARCHITECTURE, SYSTEMS, NETWORKS (5 TEAMS)</a:t>
            </a:r>
          </a:p>
          <a:p>
            <a:pPr marL="561339" indent="-280669" lvl="1">
              <a:lnSpc>
                <a:spcPts val="3639"/>
              </a:lnSpc>
              <a:buFont typeface="Arial"/>
              <a:buChar char="•"/>
            </a:pPr>
            <a:r>
              <a:rPr lang="en-US" sz="2599" spc="142">
                <a:solidFill>
                  <a:srgbClr val="000000"/>
                </a:solidFill>
                <a:latin typeface="Montserrat Bold"/>
              </a:rPr>
              <a:t> DPT CISO : HPC, SIMULATION, OPTIMIZATION (2 TEAMS)</a:t>
            </a:r>
          </a:p>
          <a:p>
            <a:pPr marL="561339" indent="-280669" lvl="1">
              <a:lnSpc>
                <a:spcPts val="3639"/>
              </a:lnSpc>
              <a:buFont typeface="Arial"/>
              <a:buChar char="•"/>
            </a:pPr>
            <a:r>
              <a:rPr lang="en-US" sz="2599" spc="142">
                <a:solidFill>
                  <a:srgbClr val="000000"/>
                </a:solidFill>
                <a:latin typeface="Montserrat Bold"/>
              </a:rPr>
              <a:t> DPT FSL : RELIABILITY OF SYSTEMS AND SOFTWARE (4 TEAMS)</a:t>
            </a:r>
          </a:p>
          <a:p>
            <a:pPr marL="561339" indent="-280669" lvl="1">
              <a:lnSpc>
                <a:spcPts val="3639"/>
              </a:lnSpc>
              <a:buFont typeface="Arial"/>
              <a:buChar char="•"/>
            </a:pPr>
            <a:r>
              <a:rPr lang="en-US" sz="2599" spc="142">
                <a:solidFill>
                  <a:srgbClr val="000000"/>
                </a:solidFill>
                <a:latin typeface="Montserrat Bold"/>
              </a:rPr>
              <a:t> DPT GD : DATA MANAGEMENT (3 TEAMS)</a:t>
            </a:r>
          </a:p>
          <a:p>
            <a:pPr marL="561339" indent="-280669" lvl="1">
              <a:lnSpc>
                <a:spcPts val="3639"/>
              </a:lnSpc>
              <a:buFont typeface="Arial"/>
              <a:buChar char="•"/>
            </a:pPr>
            <a:r>
              <a:rPr lang="en-US" sz="2599" spc="142">
                <a:solidFill>
                  <a:srgbClr val="000000"/>
                </a:solidFill>
                <a:latin typeface="Montserrat Bold"/>
              </a:rPr>
              <a:t> DPT ICI : INTERACTION, COLLECTIVE INTELLIGENCE (3 TEAMS)</a:t>
            </a:r>
          </a:p>
          <a:p>
            <a:pPr marL="561339" indent="-280669" lvl="1">
              <a:lnSpc>
                <a:spcPts val="3639"/>
              </a:lnSpc>
              <a:buFont typeface="Arial"/>
              <a:buChar char="•"/>
            </a:pPr>
            <a:r>
              <a:rPr lang="en-US" sz="2599" spc="142">
                <a:solidFill>
                  <a:srgbClr val="000000"/>
                </a:solidFill>
                <a:latin typeface="Montserrat Bold"/>
              </a:rPr>
              <a:t> DPT IA : ARTIFICIAL INTELLIGENCE (3 TEAMS)</a:t>
            </a:r>
          </a:p>
          <a:p>
            <a:pPr marL="561339" indent="-280669" lvl="1">
              <a:lnSpc>
                <a:spcPts val="3639"/>
              </a:lnSpc>
              <a:buFont typeface="Arial"/>
              <a:buChar char="•"/>
            </a:pPr>
            <a:r>
              <a:rPr lang="en-US" sz="2599" spc="142">
                <a:solidFill>
                  <a:srgbClr val="000000"/>
                </a:solidFill>
                <a:latin typeface="Montserrat Bold"/>
              </a:rPr>
              <a:t> DPT SI : SIGNALS, IMAGES (4 TEAMS)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FE9E3"/>
        </a:solidFill>
      </p:bgPr>
    </p:bg>
    <p:spTree>
      <p:nvGrpSpPr>
        <p:cNvPr id="1" name=""/>
        <p:cNvGrpSpPr/>
        <p:nvPr/>
      </p:nvGrpSpPr>
      <p:grpSpPr>
        <a:xfrm>
          <a:off x="0" y="0"/>
          <a:ext cx="0" cy="0"/>
          <a:chOff x="0" y="0"/>
          <a:chExt cx="0" cy="0"/>
        </a:xfrm>
      </p:grpSpPr>
      <p:sp>
        <p:nvSpPr>
          <p:cNvPr name="TextBox 2" id="2"/>
          <p:cNvSpPr txBox="true"/>
          <p:nvPr/>
        </p:nvSpPr>
        <p:spPr>
          <a:xfrm rot="0">
            <a:off x="5086350" y="4126864"/>
            <a:ext cx="8115300" cy="1016636"/>
          </a:xfrm>
          <a:prstGeom prst="rect">
            <a:avLst/>
          </a:prstGeom>
        </p:spPr>
        <p:txBody>
          <a:bodyPr anchor="t" rtlCol="false" tIns="0" lIns="0" bIns="0" rIns="0">
            <a:spAutoFit/>
          </a:bodyPr>
          <a:lstStyle/>
          <a:p>
            <a:pPr>
              <a:lnSpc>
                <a:spcPts val="3920"/>
              </a:lnSpc>
            </a:pPr>
            <a:r>
              <a:rPr lang="en-US" sz="4000" spc="220">
                <a:solidFill>
                  <a:srgbClr val="A67C52"/>
                </a:solidFill>
                <a:latin typeface="Montserrat Extra-Bold Italics"/>
              </a:rPr>
              <a:t>OVERVIEW OF </a:t>
            </a:r>
            <a:r>
              <a:rPr lang="en-US" sz="4000" spc="220">
                <a:solidFill>
                  <a:srgbClr val="A67C52"/>
                </a:solidFill>
                <a:latin typeface="Montserrat Extra-Bold Italics"/>
              </a:rPr>
              <a:t>The work </a:t>
            </a:r>
          </a:p>
          <a:p>
            <a:pPr>
              <a:lnSpc>
                <a:spcPts val="3920"/>
              </a:lnSpc>
            </a:pPr>
            <a:r>
              <a:rPr lang="en-US" sz="4000" spc="220">
                <a:solidFill>
                  <a:srgbClr val="A67C52"/>
                </a:solidFill>
                <a:latin typeface="Montserrat Extra-Bold Italics"/>
              </a:rPr>
              <a:t>undertaken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grpSp>
        <p:nvGrpSpPr>
          <p:cNvPr name="Group 2" id="2"/>
          <p:cNvGrpSpPr/>
          <p:nvPr/>
        </p:nvGrpSpPr>
        <p:grpSpPr>
          <a:xfrm rot="0">
            <a:off x="15255627" y="-177397"/>
            <a:ext cx="3032373" cy="10641794"/>
            <a:chOff x="0" y="0"/>
            <a:chExt cx="4043164" cy="14189058"/>
          </a:xfrm>
        </p:grpSpPr>
        <p:pic>
          <p:nvPicPr>
            <p:cNvPr name="Picture 3" id="3"/>
            <p:cNvPicPr>
              <a:picLocks noChangeAspect="true"/>
            </p:cNvPicPr>
            <p:nvPr/>
          </p:nvPicPr>
          <p:blipFill>
            <a:blip r:embed="rId3"/>
            <a:srcRect l="33636" t="0" r="46203" b="0"/>
            <a:stretch>
              <a:fillRect/>
            </a:stretch>
          </p:blipFill>
          <p:spPr>
            <a:xfrm>
              <a:off x="0" y="0"/>
              <a:ext cx="4043164" cy="14189058"/>
            </a:xfrm>
            <a:prstGeom prst="rect">
              <a:avLst/>
            </a:prstGeom>
          </p:spPr>
        </p:pic>
      </p:grpSp>
      <p:sp>
        <p:nvSpPr>
          <p:cNvPr name="AutoShape 4" id="4"/>
          <p:cNvSpPr/>
          <p:nvPr/>
        </p:nvSpPr>
        <p:spPr>
          <a:xfrm rot="0">
            <a:off x="1028700" y="-715337"/>
            <a:ext cx="14226927" cy="11489573"/>
          </a:xfrm>
          <a:prstGeom prst="rect">
            <a:avLst/>
          </a:prstGeom>
          <a:solidFill>
            <a:srgbClr val="A67C52">
              <a:alpha val="80000"/>
            </a:srgbClr>
          </a:solidFill>
        </p:spPr>
      </p:sp>
      <p:sp>
        <p:nvSpPr>
          <p:cNvPr name="TextBox 5" id="5"/>
          <p:cNvSpPr txBox="true"/>
          <p:nvPr/>
        </p:nvSpPr>
        <p:spPr>
          <a:xfrm rot="0">
            <a:off x="1965508" y="1133475"/>
            <a:ext cx="12468143" cy="654050"/>
          </a:xfrm>
          <a:prstGeom prst="rect">
            <a:avLst/>
          </a:prstGeom>
        </p:spPr>
        <p:txBody>
          <a:bodyPr anchor="t" rtlCol="false" tIns="0" lIns="0" bIns="0" rIns="0">
            <a:spAutoFit/>
          </a:bodyPr>
          <a:lstStyle/>
          <a:p>
            <a:pPr>
              <a:lnSpc>
                <a:spcPts val="4900"/>
              </a:lnSpc>
            </a:pPr>
            <a:r>
              <a:rPr lang="en-US" sz="5000" spc="275">
                <a:solidFill>
                  <a:srgbClr val="EFE9E3"/>
                </a:solidFill>
                <a:latin typeface="Montserrat Extra-Bold Italics"/>
              </a:rPr>
              <a:t>WHAT IS AN AUCTION </a:t>
            </a:r>
          </a:p>
        </p:txBody>
      </p:sp>
      <p:sp>
        <p:nvSpPr>
          <p:cNvPr name="TextBox 6" id="6"/>
          <p:cNvSpPr txBox="true"/>
          <p:nvPr/>
        </p:nvSpPr>
        <p:spPr>
          <a:xfrm rot="0">
            <a:off x="1908092" y="3442255"/>
            <a:ext cx="12468143" cy="4929505"/>
          </a:xfrm>
          <a:prstGeom prst="rect">
            <a:avLst/>
          </a:prstGeom>
        </p:spPr>
        <p:txBody>
          <a:bodyPr anchor="t" rtlCol="false" tIns="0" lIns="0" bIns="0" rIns="0">
            <a:spAutoFit/>
          </a:bodyPr>
          <a:lstStyle/>
          <a:p>
            <a:pPr algn="just">
              <a:lnSpc>
                <a:spcPts val="3920"/>
              </a:lnSpc>
              <a:spcBef>
                <a:spcPct val="0"/>
              </a:spcBef>
            </a:pPr>
            <a:r>
              <a:rPr lang="en-US" sz="2800" spc="154">
                <a:solidFill>
                  <a:srgbClr val="000000"/>
                </a:solidFill>
                <a:latin typeface="Montserrat Bold"/>
              </a:rPr>
              <a:t>Auction is an process of buying and selling goods or services by offering them up for bid, taking bids, and then selling the item to the highest bidder.</a:t>
            </a:r>
          </a:p>
          <a:p>
            <a:pPr algn="just">
              <a:lnSpc>
                <a:spcPts val="3920"/>
              </a:lnSpc>
              <a:spcBef>
                <a:spcPct val="0"/>
              </a:spcBef>
            </a:pPr>
          </a:p>
          <a:p>
            <a:pPr algn="just">
              <a:lnSpc>
                <a:spcPts val="3920"/>
              </a:lnSpc>
              <a:spcBef>
                <a:spcPct val="0"/>
              </a:spcBef>
            </a:pPr>
            <a:r>
              <a:rPr lang="en-US" sz="2800" spc="154">
                <a:solidFill>
                  <a:srgbClr val="000000"/>
                </a:solidFill>
                <a:latin typeface="Montserrat Bold"/>
              </a:rPr>
              <a:t>The bidders, in turn, create their own market, determining on an individual basis how much they want to pay for an item, rather than having prices dictated by the seller.</a:t>
            </a:r>
          </a:p>
          <a:p>
            <a:pPr algn="just">
              <a:lnSpc>
                <a:spcPts val="3920"/>
              </a:lnSpc>
              <a:spcBef>
                <a:spcPct val="0"/>
              </a:spcBef>
            </a:pPr>
          </a:p>
          <a:p>
            <a:pPr algn="just">
              <a:lnSpc>
                <a:spcPts val="3920"/>
              </a:lnSpc>
              <a:spcBef>
                <a:spcPct val="0"/>
              </a:spcBef>
            </a:pPr>
            <a:r>
              <a:rPr lang="en-US" sz="2800" spc="154">
                <a:solidFill>
                  <a:srgbClr val="000000"/>
                </a:solidFill>
                <a:latin typeface="Montserrat Bold"/>
              </a:rPr>
              <a:t>Perhaps the most important use of auctions has been to facilitate the transfer of assets from public to private hands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AutoShape 2" id="2"/>
          <p:cNvSpPr/>
          <p:nvPr/>
        </p:nvSpPr>
        <p:spPr>
          <a:xfrm rot="0">
            <a:off x="1028700" y="-949226"/>
            <a:ext cx="17259300" cy="11489573"/>
          </a:xfrm>
          <a:prstGeom prst="rect">
            <a:avLst/>
          </a:prstGeom>
          <a:solidFill>
            <a:srgbClr val="A67C52">
              <a:alpha val="80000"/>
            </a:srgbClr>
          </a:solidFill>
        </p:spPr>
      </p:sp>
      <p:sp>
        <p:nvSpPr>
          <p:cNvPr name="TextBox 3" id="3"/>
          <p:cNvSpPr txBox="true"/>
          <p:nvPr/>
        </p:nvSpPr>
        <p:spPr>
          <a:xfrm rot="0">
            <a:off x="1965508" y="1133475"/>
            <a:ext cx="12468143" cy="654050"/>
          </a:xfrm>
          <a:prstGeom prst="rect">
            <a:avLst/>
          </a:prstGeom>
        </p:spPr>
        <p:txBody>
          <a:bodyPr anchor="t" rtlCol="false" tIns="0" lIns="0" bIns="0" rIns="0">
            <a:spAutoFit/>
          </a:bodyPr>
          <a:lstStyle/>
          <a:p>
            <a:pPr>
              <a:lnSpc>
                <a:spcPts val="4900"/>
              </a:lnSpc>
            </a:pPr>
            <a:r>
              <a:rPr lang="en-US" sz="5000" spc="275">
                <a:solidFill>
                  <a:srgbClr val="EFE9E3"/>
                </a:solidFill>
                <a:latin typeface="Montserrat Extra-Bold Italics"/>
              </a:rPr>
              <a:t>HISTORY OF AUCTIONS</a:t>
            </a:r>
          </a:p>
        </p:txBody>
      </p:sp>
      <p:sp>
        <p:nvSpPr>
          <p:cNvPr name="TextBox 4" id="4"/>
          <p:cNvSpPr txBox="true"/>
          <p:nvPr/>
        </p:nvSpPr>
        <p:spPr>
          <a:xfrm rot="0">
            <a:off x="1965508" y="2282230"/>
            <a:ext cx="15293792" cy="2513330"/>
          </a:xfrm>
          <a:prstGeom prst="rect">
            <a:avLst/>
          </a:prstGeom>
        </p:spPr>
        <p:txBody>
          <a:bodyPr anchor="t" rtlCol="false" tIns="0" lIns="0" bIns="0" rIns="0">
            <a:spAutoFit/>
          </a:bodyPr>
          <a:lstStyle/>
          <a:p>
            <a:pPr algn="just">
              <a:lnSpc>
                <a:spcPts val="3999"/>
              </a:lnSpc>
            </a:pPr>
            <a:r>
              <a:rPr lang="en-US" sz="3199" spc="175">
                <a:solidFill>
                  <a:srgbClr val="000000"/>
                </a:solidFill>
                <a:latin typeface="Montserrat Bold"/>
              </a:rPr>
              <a:t>Auctions have been used since antiquity as early as 500 b.c. for the sale of a variety of objects as well as humans according to </a:t>
            </a:r>
            <a:r>
              <a:rPr lang="en-US" sz="3199" spc="175">
                <a:solidFill>
                  <a:srgbClr val="000000"/>
                </a:solidFill>
                <a:latin typeface="Montserrat Bold"/>
                <a:hlinkClick r:id="rId2" tooltip="https://www.newworldencyclopedia.org/entry/Ancient_Greece"/>
              </a:rPr>
              <a:t>ancient Greek</a:t>
            </a:r>
            <a:r>
              <a:rPr lang="en-US" sz="3199" spc="175">
                <a:solidFill>
                  <a:srgbClr val="000000"/>
                </a:solidFill>
                <a:latin typeface="Montserrat Bold"/>
              </a:rPr>
              <a:t> scribes. </a:t>
            </a:r>
          </a:p>
          <a:p>
            <a:pPr algn="just">
              <a:lnSpc>
                <a:spcPts val="3999"/>
              </a:lnSpc>
            </a:pPr>
          </a:p>
          <a:p>
            <a:pPr algn="just">
              <a:lnSpc>
                <a:spcPts val="3999"/>
              </a:lnSpc>
            </a:pPr>
            <a:r>
              <a:rPr lang="en-US" sz="3199" spc="175">
                <a:solidFill>
                  <a:srgbClr val="000000"/>
                </a:solidFill>
                <a:latin typeface="Montserrat Bold"/>
              </a:rPr>
              <a:t>The Romans also used the auction to liquidate their own property.</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964959" y="5730925"/>
            <a:ext cx="4103603" cy="4114800"/>
          </a:xfrm>
          <a:prstGeom prst="rect">
            <a:avLst/>
          </a:prstGeom>
        </p:spPr>
      </p:pic>
      <p:sp>
        <p:nvSpPr>
          <p:cNvPr name="TextBox 6" id="6"/>
          <p:cNvSpPr txBox="true"/>
          <p:nvPr/>
        </p:nvSpPr>
        <p:spPr>
          <a:xfrm rot="0">
            <a:off x="1965508" y="5384689"/>
            <a:ext cx="12837079" cy="2693035"/>
          </a:xfrm>
          <a:prstGeom prst="rect">
            <a:avLst/>
          </a:prstGeom>
        </p:spPr>
        <p:txBody>
          <a:bodyPr anchor="t" rtlCol="false" tIns="0" lIns="0" bIns="0" rIns="0">
            <a:spAutoFit/>
          </a:bodyPr>
          <a:lstStyle/>
          <a:p>
            <a:pPr>
              <a:lnSpc>
                <a:spcPts val="4340"/>
              </a:lnSpc>
              <a:spcBef>
                <a:spcPct val="0"/>
              </a:spcBef>
            </a:pPr>
            <a:r>
              <a:rPr lang="en-US" sz="3100" spc="170">
                <a:solidFill>
                  <a:srgbClr val="000000"/>
                </a:solidFill>
                <a:latin typeface="Montserrat Bold"/>
              </a:rPr>
              <a:t>The most outstanding auction occurred in the year 193 C.E. when the entire Roman Empire was put on the auction block by the Praetorian Guard, which lead </a:t>
            </a:r>
          </a:p>
          <a:p>
            <a:pPr>
              <a:lnSpc>
                <a:spcPts val="4340"/>
              </a:lnSpc>
              <a:spcBef>
                <a:spcPct val="0"/>
              </a:spcBef>
            </a:pPr>
            <a:r>
              <a:rPr lang="en-US" sz="3100" spc="170">
                <a:solidFill>
                  <a:srgbClr val="000000"/>
                </a:solidFill>
                <a:latin typeface="Montserrat Bold"/>
              </a:rPr>
              <a:t>to a brief civil war and ended up in beheading </a:t>
            </a:r>
          </a:p>
          <a:p>
            <a:pPr>
              <a:lnSpc>
                <a:spcPts val="4340"/>
              </a:lnSpc>
              <a:spcBef>
                <a:spcPct val="0"/>
              </a:spcBef>
            </a:pPr>
            <a:r>
              <a:rPr lang="en-US" sz="3100" spc="170">
                <a:solidFill>
                  <a:srgbClr val="000000"/>
                </a:solidFill>
                <a:latin typeface="Montserrat Bold"/>
              </a:rPr>
              <a:t>the highest bidder.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AutoShape 2" id="2"/>
          <p:cNvSpPr/>
          <p:nvPr/>
        </p:nvSpPr>
        <p:spPr>
          <a:xfrm rot="0">
            <a:off x="0" y="1809579"/>
            <a:ext cx="18288000" cy="8473813"/>
          </a:xfrm>
          <a:prstGeom prst="rect">
            <a:avLst/>
          </a:prstGeom>
          <a:solidFill>
            <a:srgbClr val="A67C52">
              <a:alpha val="80000"/>
            </a:srgbClr>
          </a:solidFill>
        </p:spPr>
      </p:sp>
      <p:grpSp>
        <p:nvGrpSpPr>
          <p:cNvPr name="Group 3" id="3"/>
          <p:cNvGrpSpPr/>
          <p:nvPr/>
        </p:nvGrpSpPr>
        <p:grpSpPr>
          <a:xfrm rot="0">
            <a:off x="7188994" y="3700706"/>
            <a:ext cx="3910012" cy="4698776"/>
            <a:chOff x="0" y="0"/>
            <a:chExt cx="5213350" cy="6265034"/>
          </a:xfrm>
        </p:grpSpPr>
        <p:pic>
          <p:nvPicPr>
            <p:cNvPr name="Picture 4" id="4"/>
            <p:cNvPicPr>
              <a:picLocks noChangeAspect="true"/>
            </p:cNvPicPr>
            <p:nvPr/>
          </p:nvPicPr>
          <p:blipFill>
            <a:blip r:embed="rId2">
              <a:alphaModFix amt="7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573206" y="2390057"/>
              <a:ext cx="4066937" cy="2857023"/>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21008" y="2207402"/>
              <a:ext cx="2371333" cy="322233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5213350" cy="6265034"/>
            </a:xfrm>
            <a:prstGeom prst="rect">
              <a:avLst/>
            </a:prstGeom>
          </p:spPr>
        </p:pic>
      </p:grpSp>
      <p:pic>
        <p:nvPicPr>
          <p:cNvPr name="Picture 7" id="7"/>
          <p:cNvPicPr>
            <a:picLocks noChangeAspect="true"/>
          </p:cNvPicPr>
          <p:nvPr/>
        </p:nvPicPr>
        <p:blipFill>
          <a:blip r:embed="rId8">
            <a:alphaModFix amt="55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472283">
            <a:off x="-2766108" y="9335052"/>
            <a:ext cx="7315200" cy="1078992"/>
          </a:xfrm>
          <a:prstGeom prst="rect">
            <a:avLst/>
          </a:prstGeom>
        </p:spPr>
      </p:pic>
      <p:sp>
        <p:nvSpPr>
          <p:cNvPr name="AutoShape 8" id="8"/>
          <p:cNvSpPr/>
          <p:nvPr/>
        </p:nvSpPr>
        <p:spPr>
          <a:xfrm rot="1423643">
            <a:off x="2307852" y="7840971"/>
            <a:ext cx="1150016" cy="0"/>
          </a:xfrm>
          <a:prstGeom prst="line">
            <a:avLst/>
          </a:prstGeom>
          <a:ln cap="flat" w="47625">
            <a:solidFill>
              <a:srgbClr val="000000"/>
            </a:solidFill>
            <a:prstDash val="solid"/>
            <a:headEnd type="none" len="sm" w="sm"/>
            <a:tailEnd type="arrow" len="sm" w="med"/>
          </a:ln>
        </p:spPr>
      </p:sp>
      <p:pic>
        <p:nvPicPr>
          <p:cNvPr name="Picture 9" id="9"/>
          <p:cNvPicPr>
            <a:picLocks noChangeAspect="true"/>
          </p:cNvPicPr>
          <p:nvPr/>
        </p:nvPicPr>
        <p:blipFill>
          <a:blip r:embed="rId10"/>
          <a:srcRect l="0" t="0" r="0" b="0"/>
          <a:stretch>
            <a:fillRect/>
          </a:stretch>
        </p:blipFill>
        <p:spPr>
          <a:xfrm flipH="false" flipV="false" rot="0">
            <a:off x="13984486" y="4682692"/>
            <a:ext cx="1383289" cy="921616"/>
          </a:xfrm>
          <a:prstGeom prst="rect">
            <a:avLst/>
          </a:prstGeom>
        </p:spPr>
      </p:pic>
      <p:sp>
        <p:nvSpPr>
          <p:cNvPr name="TextBox 10" id="10"/>
          <p:cNvSpPr txBox="true"/>
          <p:nvPr/>
        </p:nvSpPr>
        <p:spPr>
          <a:xfrm rot="0">
            <a:off x="1028700" y="3643556"/>
            <a:ext cx="4077533" cy="514350"/>
          </a:xfrm>
          <a:prstGeom prst="rect">
            <a:avLst/>
          </a:prstGeom>
        </p:spPr>
        <p:txBody>
          <a:bodyPr anchor="t" rtlCol="false" tIns="0" lIns="0" bIns="0" rIns="0">
            <a:spAutoFit/>
          </a:bodyPr>
          <a:lstStyle/>
          <a:p>
            <a:pPr algn="ctr">
              <a:lnSpc>
                <a:spcPts val="4200"/>
              </a:lnSpc>
              <a:spcBef>
                <a:spcPct val="0"/>
              </a:spcBef>
            </a:pPr>
            <a:r>
              <a:rPr lang="en-US" sz="3000" spc="165">
                <a:solidFill>
                  <a:srgbClr val="000000"/>
                </a:solidFill>
                <a:latin typeface="Montserrat Extra-Bold"/>
              </a:rPr>
              <a:t>ENGLISH AUCTION</a:t>
            </a:r>
          </a:p>
        </p:txBody>
      </p:sp>
      <p:sp>
        <p:nvSpPr>
          <p:cNvPr name="TextBox 11" id="11"/>
          <p:cNvSpPr txBox="true"/>
          <p:nvPr/>
        </p:nvSpPr>
        <p:spPr>
          <a:xfrm rot="0">
            <a:off x="1028700" y="6588433"/>
            <a:ext cx="3708321" cy="514350"/>
          </a:xfrm>
          <a:prstGeom prst="rect">
            <a:avLst/>
          </a:prstGeom>
        </p:spPr>
        <p:txBody>
          <a:bodyPr anchor="t" rtlCol="false" tIns="0" lIns="0" bIns="0" rIns="0">
            <a:spAutoFit/>
          </a:bodyPr>
          <a:lstStyle/>
          <a:p>
            <a:pPr algn="ctr">
              <a:lnSpc>
                <a:spcPts val="4200"/>
              </a:lnSpc>
              <a:spcBef>
                <a:spcPct val="0"/>
              </a:spcBef>
            </a:pPr>
            <a:r>
              <a:rPr lang="en-US" sz="3000" spc="165">
                <a:solidFill>
                  <a:srgbClr val="000000"/>
                </a:solidFill>
                <a:latin typeface="Montserrat Extra-Bold"/>
              </a:rPr>
              <a:t>DUTCH AUCTION</a:t>
            </a:r>
          </a:p>
        </p:txBody>
      </p:sp>
      <p:sp>
        <p:nvSpPr>
          <p:cNvPr name="TextBox 12" id="12"/>
          <p:cNvSpPr txBox="true"/>
          <p:nvPr/>
        </p:nvSpPr>
        <p:spPr>
          <a:xfrm rot="0">
            <a:off x="12760593" y="3376856"/>
            <a:ext cx="3831074" cy="1047750"/>
          </a:xfrm>
          <a:prstGeom prst="rect">
            <a:avLst/>
          </a:prstGeom>
        </p:spPr>
        <p:txBody>
          <a:bodyPr anchor="t" rtlCol="false" tIns="0" lIns="0" bIns="0" rIns="0">
            <a:spAutoFit/>
          </a:bodyPr>
          <a:lstStyle/>
          <a:p>
            <a:pPr algn="ctr">
              <a:lnSpc>
                <a:spcPts val="4200"/>
              </a:lnSpc>
              <a:spcBef>
                <a:spcPct val="0"/>
              </a:spcBef>
            </a:pPr>
            <a:r>
              <a:rPr lang="en-US" sz="3000" spc="165">
                <a:solidFill>
                  <a:srgbClr val="000000"/>
                </a:solidFill>
                <a:latin typeface="Montserrat Extra-Bold"/>
              </a:rPr>
              <a:t>THE SEALED-BID </a:t>
            </a:r>
          </a:p>
          <a:p>
            <a:pPr algn="ctr">
              <a:lnSpc>
                <a:spcPts val="4200"/>
              </a:lnSpc>
              <a:spcBef>
                <a:spcPct val="0"/>
              </a:spcBef>
            </a:pPr>
            <a:r>
              <a:rPr lang="en-US" sz="3000" spc="165">
                <a:solidFill>
                  <a:srgbClr val="000000"/>
                </a:solidFill>
                <a:latin typeface="Montserrat Extra-Bold"/>
              </a:rPr>
              <a:t>FIRST-PRICE </a:t>
            </a:r>
          </a:p>
        </p:txBody>
      </p:sp>
      <p:sp>
        <p:nvSpPr>
          <p:cNvPr name="TextBox 13" id="13"/>
          <p:cNvSpPr txBox="true"/>
          <p:nvPr/>
        </p:nvSpPr>
        <p:spPr>
          <a:xfrm rot="0">
            <a:off x="12998004" y="6321733"/>
            <a:ext cx="3356253" cy="1047750"/>
          </a:xfrm>
          <a:prstGeom prst="rect">
            <a:avLst/>
          </a:prstGeom>
        </p:spPr>
        <p:txBody>
          <a:bodyPr anchor="t" rtlCol="false" tIns="0" lIns="0" bIns="0" rIns="0">
            <a:spAutoFit/>
          </a:bodyPr>
          <a:lstStyle/>
          <a:p>
            <a:pPr algn="ctr">
              <a:lnSpc>
                <a:spcPts val="4200"/>
              </a:lnSpc>
              <a:spcBef>
                <a:spcPct val="0"/>
              </a:spcBef>
            </a:pPr>
            <a:r>
              <a:rPr lang="en-US" sz="3000" spc="165">
                <a:solidFill>
                  <a:srgbClr val="000000"/>
                </a:solidFill>
                <a:latin typeface="Montserrat Extra-Bold"/>
              </a:rPr>
              <a:t>SEALED-BID </a:t>
            </a:r>
          </a:p>
          <a:p>
            <a:pPr algn="ctr">
              <a:lnSpc>
                <a:spcPts val="4200"/>
              </a:lnSpc>
              <a:spcBef>
                <a:spcPct val="0"/>
              </a:spcBef>
            </a:pPr>
            <a:r>
              <a:rPr lang="en-US" sz="3000" spc="165">
                <a:solidFill>
                  <a:srgbClr val="000000"/>
                </a:solidFill>
                <a:latin typeface="Montserrat Extra-Bold"/>
              </a:rPr>
              <a:t>SECOND-PRICE</a:t>
            </a:r>
          </a:p>
        </p:txBody>
      </p:sp>
      <p:sp>
        <p:nvSpPr>
          <p:cNvPr name="TextBox 14" id="14"/>
          <p:cNvSpPr txBox="true"/>
          <p:nvPr/>
        </p:nvSpPr>
        <p:spPr>
          <a:xfrm rot="0">
            <a:off x="4585454" y="554038"/>
            <a:ext cx="9117092" cy="854075"/>
          </a:xfrm>
          <a:prstGeom prst="rect">
            <a:avLst/>
          </a:prstGeom>
        </p:spPr>
        <p:txBody>
          <a:bodyPr anchor="t" rtlCol="false" tIns="0" lIns="0" bIns="0" rIns="0">
            <a:spAutoFit/>
          </a:bodyPr>
          <a:lstStyle/>
          <a:p>
            <a:pPr algn="ctr">
              <a:lnSpc>
                <a:spcPts val="7000"/>
              </a:lnSpc>
              <a:spcBef>
                <a:spcPct val="0"/>
              </a:spcBef>
            </a:pPr>
            <a:r>
              <a:rPr lang="en-US" sz="5000" spc="275">
                <a:solidFill>
                  <a:srgbClr val="A67C52"/>
                </a:solidFill>
                <a:latin typeface="Montserrat Extra-Bold Italics"/>
              </a:rPr>
              <a:t>AUCTIONS COMPARISON</a:t>
            </a:r>
          </a:p>
        </p:txBody>
      </p:sp>
      <p:sp>
        <p:nvSpPr>
          <p:cNvPr name="TextBox 15" id="15"/>
          <p:cNvSpPr txBox="true"/>
          <p:nvPr/>
        </p:nvSpPr>
        <p:spPr>
          <a:xfrm rot="0">
            <a:off x="8018888" y="8972550"/>
            <a:ext cx="2221706" cy="514350"/>
          </a:xfrm>
          <a:prstGeom prst="rect">
            <a:avLst/>
          </a:prstGeom>
        </p:spPr>
        <p:txBody>
          <a:bodyPr anchor="t" rtlCol="false" tIns="0" lIns="0" bIns="0" rIns="0">
            <a:spAutoFit/>
          </a:bodyPr>
          <a:lstStyle/>
          <a:p>
            <a:pPr algn="ctr">
              <a:lnSpc>
                <a:spcPts val="4200"/>
              </a:lnSpc>
              <a:spcBef>
                <a:spcPct val="0"/>
              </a:spcBef>
            </a:pPr>
            <a:r>
              <a:rPr lang="en-US" sz="3000" spc="165">
                <a:solidFill>
                  <a:srgbClr val="000000"/>
                </a:solidFill>
                <a:latin typeface="Montserrat Extra-Bold"/>
              </a:rPr>
              <a:t>VARIENTS</a:t>
            </a:r>
          </a:p>
        </p:txBody>
      </p:sp>
      <p:pic>
        <p:nvPicPr>
          <p:cNvPr name="Picture 16" id="16"/>
          <p:cNvPicPr>
            <a:picLocks noChangeAspect="true"/>
          </p:cNvPicPr>
          <p:nvPr/>
        </p:nvPicPr>
        <p:blipFill>
          <a:blip r:embed="rId10"/>
          <a:srcRect l="0" t="0" r="0" b="0"/>
          <a:stretch>
            <a:fillRect/>
          </a:stretch>
        </p:blipFill>
        <p:spPr>
          <a:xfrm flipH="false" flipV="false" rot="0">
            <a:off x="15208378" y="7728651"/>
            <a:ext cx="1383289" cy="921616"/>
          </a:xfrm>
          <a:prstGeom prst="rect">
            <a:avLst/>
          </a:prstGeom>
        </p:spPr>
      </p:pic>
      <p:pic>
        <p:nvPicPr>
          <p:cNvPr name="Picture 17" id="17"/>
          <p:cNvPicPr>
            <a:picLocks noChangeAspect="true"/>
          </p:cNvPicPr>
          <p:nvPr/>
        </p:nvPicPr>
        <p:blipFill>
          <a:blip r:embed="rId10"/>
          <a:srcRect l="0" t="0" r="0" b="0"/>
          <a:stretch>
            <a:fillRect/>
          </a:stretch>
        </p:blipFill>
        <p:spPr>
          <a:xfrm flipH="false" flipV="false" rot="0">
            <a:off x="12760593" y="7728651"/>
            <a:ext cx="1383289" cy="921616"/>
          </a:xfrm>
          <a:prstGeom prst="rect">
            <a:avLst/>
          </a:prstGeom>
        </p:spPr>
      </p:pic>
      <p:sp>
        <p:nvSpPr>
          <p:cNvPr name="AutoShape 18" id="18"/>
          <p:cNvSpPr/>
          <p:nvPr/>
        </p:nvSpPr>
        <p:spPr>
          <a:xfrm rot="0">
            <a:off x="14330308" y="8189460"/>
            <a:ext cx="691644" cy="0"/>
          </a:xfrm>
          <a:prstGeom prst="line">
            <a:avLst/>
          </a:prstGeom>
          <a:ln cap="flat" w="47625">
            <a:solidFill>
              <a:srgbClr val="000000"/>
            </a:solidFill>
            <a:prstDash val="solid"/>
            <a:headEnd type="none" len="sm" w="sm"/>
            <a:tailEnd type="arrow" len="sm" w="med"/>
          </a:ln>
        </p:spPr>
      </p:sp>
      <p:sp>
        <p:nvSpPr>
          <p:cNvPr name="AutoShape 19" id="19"/>
          <p:cNvSpPr/>
          <p:nvPr/>
        </p:nvSpPr>
        <p:spPr>
          <a:xfrm rot="-1381212">
            <a:off x="2308519" y="4863684"/>
            <a:ext cx="1197205" cy="0"/>
          </a:xfrm>
          <a:prstGeom prst="line">
            <a:avLst/>
          </a:prstGeom>
          <a:ln cap="flat" w="47625">
            <a:solidFill>
              <a:srgbClr val="000000"/>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7ED"/>
        </a:solidFill>
      </p:bgPr>
    </p:bg>
    <p:spTree>
      <p:nvGrpSpPr>
        <p:cNvPr id="1" name=""/>
        <p:cNvGrpSpPr/>
        <p:nvPr/>
      </p:nvGrpSpPr>
      <p:grpSpPr>
        <a:xfrm>
          <a:off x="0" y="0"/>
          <a:ext cx="0" cy="0"/>
          <a:chOff x="0" y="0"/>
          <a:chExt cx="0" cy="0"/>
        </a:xfrm>
      </p:grpSpPr>
      <p:sp>
        <p:nvSpPr>
          <p:cNvPr name="TextBox 2" id="2"/>
          <p:cNvSpPr txBox="true"/>
          <p:nvPr/>
        </p:nvSpPr>
        <p:spPr>
          <a:xfrm rot="0">
            <a:off x="1028700" y="2536255"/>
            <a:ext cx="16230600" cy="6384925"/>
          </a:xfrm>
          <a:prstGeom prst="rect">
            <a:avLst/>
          </a:prstGeom>
        </p:spPr>
        <p:txBody>
          <a:bodyPr anchor="t" rtlCol="false" tIns="0" lIns="0" bIns="0" rIns="0">
            <a:spAutoFit/>
          </a:bodyPr>
          <a:lstStyle/>
          <a:p>
            <a:pPr algn="just">
              <a:lnSpc>
                <a:spcPts val="3199"/>
              </a:lnSpc>
            </a:pPr>
            <a:r>
              <a:rPr lang="en-US" sz="2499" spc="137">
                <a:solidFill>
                  <a:srgbClr val="000000"/>
                </a:solidFill>
                <a:latin typeface="Montserrat"/>
              </a:rPr>
              <a:t>A game-theoretic auction model is a mathematical game represented by a set of players, a set of actions (strategies) available to each player, and a payoff corresponding to each combination of strategies. </a:t>
            </a:r>
          </a:p>
          <a:p>
            <a:pPr algn="just">
              <a:lnSpc>
                <a:spcPts val="3199"/>
              </a:lnSpc>
            </a:pPr>
          </a:p>
          <a:p>
            <a:pPr algn="just">
              <a:lnSpc>
                <a:spcPts val="3199"/>
              </a:lnSpc>
            </a:pPr>
            <a:r>
              <a:rPr lang="en-US" sz="2499" spc="137">
                <a:solidFill>
                  <a:srgbClr val="000000"/>
                </a:solidFill>
                <a:latin typeface="Montserrat"/>
              </a:rPr>
              <a:t>Game-theoretic models of auctions and strategic bidding generally fall into either of the following three categories: </a:t>
            </a:r>
          </a:p>
          <a:p>
            <a:pPr algn="just">
              <a:lnSpc>
                <a:spcPts val="3199"/>
              </a:lnSpc>
            </a:pPr>
            <a:r>
              <a:rPr lang="en-US" sz="2499" spc="137">
                <a:solidFill>
                  <a:srgbClr val="000000"/>
                </a:solidFill>
                <a:latin typeface="Montserrat"/>
              </a:rPr>
              <a:t> </a:t>
            </a:r>
          </a:p>
          <a:p>
            <a:pPr algn="just">
              <a:lnSpc>
                <a:spcPts val="3199"/>
              </a:lnSpc>
            </a:pPr>
            <a:r>
              <a:rPr lang="en-US" sz="2499" spc="137">
                <a:solidFill>
                  <a:srgbClr val="000000"/>
                </a:solidFill>
                <a:latin typeface="Montserrat"/>
                <a:hlinkClick r:id="rId3" tooltip="https://en.wikipedia.org/wiki/Common_value_auction"/>
              </a:rPr>
              <a:t>In </a:t>
            </a:r>
            <a:r>
              <a:rPr lang="en-US" sz="2499" spc="137">
                <a:solidFill>
                  <a:srgbClr val="000000"/>
                </a:solidFill>
                <a:latin typeface="Montserrat Bold"/>
                <a:hlinkClick r:id="rId4" tooltip="https://en.wikipedia.org/wiki/Common_value_auction"/>
              </a:rPr>
              <a:t>common value </a:t>
            </a:r>
            <a:r>
              <a:rPr lang="en-US" sz="2499" spc="137">
                <a:solidFill>
                  <a:srgbClr val="000000"/>
                </a:solidFill>
                <a:latin typeface="Montserrat"/>
                <a:hlinkClick r:id="rId5" tooltip="https://en.wikipedia.org/wiki/Common_value_auction"/>
              </a:rPr>
              <a:t>auctions</a:t>
            </a:r>
            <a:r>
              <a:rPr lang="en-US" sz="2499" spc="137">
                <a:solidFill>
                  <a:srgbClr val="000000"/>
                </a:solidFill>
                <a:latin typeface="Montserrat"/>
              </a:rPr>
              <a:t>,</a:t>
            </a:r>
            <a:r>
              <a:rPr lang="en-US" sz="2499" spc="137">
                <a:solidFill>
                  <a:srgbClr val="000000"/>
                </a:solidFill>
                <a:latin typeface="Montserrat"/>
                <a:hlinkClick r:id="rId6" tooltip="https://en.wikipedia.org/wiki/Common_value_auction"/>
              </a:rPr>
              <a:t> bidders compete for an item that has the  value of the object is known for everyone. Typically the item value is uncertain and bidders base their decisions on estimates of the true value</a:t>
            </a:r>
          </a:p>
          <a:p>
            <a:pPr algn="just">
              <a:lnSpc>
                <a:spcPts val="3199"/>
              </a:lnSpc>
            </a:pPr>
          </a:p>
          <a:p>
            <a:pPr algn="just">
              <a:lnSpc>
                <a:spcPts val="3199"/>
              </a:lnSpc>
            </a:pPr>
            <a:r>
              <a:rPr lang="en-US" sz="2499" spc="137">
                <a:solidFill>
                  <a:srgbClr val="000000"/>
                </a:solidFill>
                <a:latin typeface="Montserrat"/>
                <a:hlinkClick r:id="rId7" tooltip="https://en.wikipedia.org/wiki/Common_value_auction"/>
              </a:rPr>
              <a:t>This stands in contrast to a </a:t>
            </a:r>
            <a:r>
              <a:rPr lang="en-US" sz="2499" spc="137">
                <a:solidFill>
                  <a:srgbClr val="000000"/>
                </a:solidFill>
                <a:latin typeface="Montserrat Bold"/>
                <a:hlinkClick r:id="rId8" tooltip="https://en.wikipedia.org/wiki/Common_value_auction"/>
              </a:rPr>
              <a:t>private value</a:t>
            </a:r>
            <a:r>
              <a:rPr lang="en-US" sz="2499" spc="137">
                <a:solidFill>
                  <a:srgbClr val="000000"/>
                </a:solidFill>
                <a:latin typeface="Montserrat"/>
              </a:rPr>
              <a:t> bidders know their own value for the commodity with certainty but are unsure about others' valuations</a:t>
            </a:r>
          </a:p>
          <a:p>
            <a:pPr algn="just">
              <a:lnSpc>
                <a:spcPts val="3199"/>
              </a:lnSpc>
            </a:pPr>
          </a:p>
          <a:p>
            <a:pPr algn="just">
              <a:lnSpc>
                <a:spcPts val="3199"/>
              </a:lnSpc>
            </a:pPr>
            <a:r>
              <a:rPr lang="en-US" sz="2499" spc="137">
                <a:solidFill>
                  <a:srgbClr val="000000"/>
                </a:solidFill>
                <a:latin typeface="Montserrat Bold"/>
              </a:rPr>
              <a:t>affiliated values</a:t>
            </a:r>
            <a:r>
              <a:rPr lang="en-US" sz="2499" spc="137">
                <a:solidFill>
                  <a:srgbClr val="000000"/>
                </a:solidFill>
                <a:latin typeface="Montserrat"/>
              </a:rPr>
              <a:t> model, in which the bidder's total utility depends on both their individual private percpective and some common value.</a:t>
            </a:r>
          </a:p>
        </p:txBody>
      </p:sp>
      <p:pic>
        <p:nvPicPr>
          <p:cNvPr name="Picture 3" id="3"/>
          <p:cNvPicPr>
            <a:picLocks noChangeAspect="true"/>
          </p:cNvPicPr>
          <p:nvPr/>
        </p:nvPicPr>
        <p:blipFill>
          <a:blip r:embed="rId9">
            <a:alphaModFix amt="55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646748">
            <a:off x="15135908" y="9115513"/>
            <a:ext cx="7315200" cy="1078992"/>
          </a:xfrm>
          <a:prstGeom prst="rect">
            <a:avLst/>
          </a:prstGeom>
        </p:spPr>
      </p:pic>
      <p:sp>
        <p:nvSpPr>
          <p:cNvPr name="TextBox 4" id="4"/>
          <p:cNvSpPr txBox="true"/>
          <p:nvPr/>
        </p:nvSpPr>
        <p:spPr>
          <a:xfrm rot="0">
            <a:off x="2837588" y="1258417"/>
            <a:ext cx="5964198" cy="514350"/>
          </a:xfrm>
          <a:prstGeom prst="rect">
            <a:avLst/>
          </a:prstGeom>
        </p:spPr>
        <p:txBody>
          <a:bodyPr anchor="t" rtlCol="false" tIns="0" lIns="0" bIns="0" rIns="0">
            <a:spAutoFit/>
          </a:bodyPr>
          <a:lstStyle/>
          <a:p>
            <a:pPr algn="ctr">
              <a:lnSpc>
                <a:spcPts val="4200"/>
              </a:lnSpc>
              <a:spcBef>
                <a:spcPct val="0"/>
              </a:spcBef>
            </a:pPr>
            <a:r>
              <a:rPr lang="en-US" sz="3000" spc="165">
                <a:solidFill>
                  <a:srgbClr val="000000"/>
                </a:solidFill>
                <a:latin typeface="Montserrat Extra-Bold Italics"/>
              </a:rPr>
              <a:t>GAME-THEORETIC MODELS</a:t>
            </a:r>
          </a:p>
        </p:txBody>
      </p:sp>
      <p:pic>
        <p:nvPicPr>
          <p:cNvPr name="Picture 5" id="5"/>
          <p:cNvPicPr>
            <a:picLocks noChangeAspect="true"/>
          </p:cNvPicPr>
          <p:nvPr/>
        </p:nvPicPr>
        <p:blipFill>
          <a:blip r:embed="rId9">
            <a:alphaModFix amt="55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646748">
            <a:off x="-2422890" y="-345419"/>
            <a:ext cx="7315200" cy="1078992"/>
          </a:xfrm>
          <a:prstGeom prst="rect">
            <a:avLst/>
          </a:prstGeom>
        </p:spPr>
      </p:pic>
      <p:pic>
        <p:nvPicPr>
          <p:cNvPr name="Picture 6" id="6"/>
          <p:cNvPicPr>
            <a:picLocks noChangeAspect="true"/>
          </p:cNvPicPr>
          <p:nvPr/>
        </p:nvPicPr>
        <p:blipFill>
          <a:blip r:embed="rId9">
            <a:alphaModFix amt="55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646748">
            <a:off x="1450225" y="-879965"/>
            <a:ext cx="7315200" cy="1078992"/>
          </a:xfrm>
          <a:prstGeom prst="rect">
            <a:avLst/>
          </a:prstGeom>
        </p:spPr>
      </p:pic>
      <p:pic>
        <p:nvPicPr>
          <p:cNvPr name="Picture 7" id="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6717221" y="513233"/>
            <a:ext cx="1084157" cy="10309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DAFJ_1Mpk18</dc:identifier>
  <dcterms:modified xsi:type="dcterms:W3CDTF">2011-08-01T06:04:30Z</dcterms:modified>
  <cp:revision>1</cp:revision>
  <dc:title>Presentation</dc:title>
</cp:coreProperties>
</file>